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 id="2147483668" r:id="rId3"/>
  </p:sldMasterIdLst>
  <p:notesMasterIdLst>
    <p:notesMasterId r:id="rId26"/>
  </p:notesMasterIdLst>
  <p:sldIdLst>
    <p:sldId id="256" r:id="rId4"/>
    <p:sldId id="257" r:id="rId5"/>
    <p:sldId id="259" r:id="rId6"/>
    <p:sldId id="261" r:id="rId7"/>
    <p:sldId id="262" r:id="rId8"/>
    <p:sldId id="271" r:id="rId9"/>
    <p:sldId id="272" r:id="rId10"/>
    <p:sldId id="263" r:id="rId11"/>
    <p:sldId id="264" r:id="rId12"/>
    <p:sldId id="273" r:id="rId13"/>
    <p:sldId id="265" r:id="rId14"/>
    <p:sldId id="266" r:id="rId15"/>
    <p:sldId id="275" r:id="rId16"/>
    <p:sldId id="276" r:id="rId17"/>
    <p:sldId id="284" r:id="rId18"/>
    <p:sldId id="274" r:id="rId19"/>
    <p:sldId id="267" r:id="rId20"/>
    <p:sldId id="268" r:id="rId21"/>
    <p:sldId id="269" r:id="rId22"/>
    <p:sldId id="270" r:id="rId23"/>
    <p:sldId id="258" r:id="rId24"/>
    <p:sldId id="285" r:id="rId25"/>
  </p:sldIdLst>
  <p:sldSz cx="9144000" cy="6858000" type="screen4x3"/>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BB2C0B-E90F-4987-9D0D-7E41C50B0A92}" v="25" dt="2025-04-12T03:09:32.2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4" autoAdjust="0"/>
    <p:restoredTop sz="92288" autoAdjust="0"/>
  </p:normalViewPr>
  <p:slideViewPr>
    <p:cSldViewPr>
      <p:cViewPr varScale="1">
        <p:scale>
          <a:sx n="76" d="100"/>
          <a:sy n="76" d="100"/>
        </p:scale>
        <p:origin x="1579"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30716A-19C7-4203-B960-A103C6D505D6}" type="datetimeFigureOut">
              <a:rPr lang="en-US" smtClean="0"/>
              <a:t>4/28/2025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178431-3C6E-43F5-BDBD-DB72FCAFD42A}" type="slidenum">
              <a:rPr lang="en-US" smtClean="0"/>
              <a:t>‹#›</a:t>
            </a:fld>
            <a:endParaRPr lang="en-US"/>
          </a:p>
        </p:txBody>
      </p:sp>
    </p:spTree>
    <p:extLst>
      <p:ext uri="{BB962C8B-B14F-4D97-AF65-F5344CB8AC3E}">
        <p14:creationId xmlns:p14="http://schemas.microsoft.com/office/powerpoint/2010/main" val="2756190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MPH program competencies were selected to highlight the public health issues surrounding the prevalence of HIV among pregnant and breastfeeding women and the risks of vertical transmission to their children.  This project aligns with SDG 3. Although SDG 3 covers a wide range of public health issues, this project specifically pertains to Target 3.3 to end the epidemic of AIDS. </a:t>
            </a:r>
          </a:p>
        </p:txBody>
      </p:sp>
      <p:sp>
        <p:nvSpPr>
          <p:cNvPr id="4" name="Slide Number Placeholder 3"/>
          <p:cNvSpPr>
            <a:spLocks noGrp="1"/>
          </p:cNvSpPr>
          <p:nvPr>
            <p:ph type="sldNum" sz="quarter" idx="5"/>
          </p:nvPr>
        </p:nvSpPr>
        <p:spPr/>
        <p:txBody>
          <a:bodyPr/>
          <a:lstStyle/>
          <a:p>
            <a:fld id="{CC178431-3C6E-43F5-BDBD-DB72FCAFD42A}" type="slidenum">
              <a:rPr lang="en-US" smtClean="0"/>
              <a:t>4</a:t>
            </a:fld>
            <a:endParaRPr lang="en-US"/>
          </a:p>
        </p:txBody>
      </p:sp>
    </p:spTree>
    <p:extLst>
      <p:ext uri="{BB962C8B-B14F-4D97-AF65-F5344CB8AC3E}">
        <p14:creationId xmlns:p14="http://schemas.microsoft.com/office/powerpoint/2010/main" val="4200972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Mother-to-child Transmission (MTCT), also referred to as vertical transmission, is the primary mode of transmission among children (ages 0-14). Prevention of MTCT plays a critical role in reducing HIV infections but also aims to improve overall health outcomes for women and children and to reduce the mortality of AIDS. </a:t>
            </a:r>
          </a:p>
        </p:txBody>
      </p:sp>
      <p:sp>
        <p:nvSpPr>
          <p:cNvPr id="4" name="Slide Number Placeholder 3"/>
          <p:cNvSpPr>
            <a:spLocks noGrp="1"/>
          </p:cNvSpPr>
          <p:nvPr>
            <p:ph type="sldNum" sz="quarter" idx="5"/>
          </p:nvPr>
        </p:nvSpPr>
        <p:spPr/>
        <p:txBody>
          <a:bodyPr/>
          <a:lstStyle/>
          <a:p>
            <a:fld id="{CC178431-3C6E-43F5-BDBD-DB72FCAFD42A}" type="slidenum">
              <a:rPr lang="en-US" smtClean="0"/>
              <a:t>5</a:t>
            </a:fld>
            <a:endParaRPr lang="en-US"/>
          </a:p>
        </p:txBody>
      </p:sp>
    </p:spTree>
    <p:extLst>
      <p:ext uri="{BB962C8B-B14F-4D97-AF65-F5344CB8AC3E}">
        <p14:creationId xmlns:p14="http://schemas.microsoft.com/office/powerpoint/2010/main" val="2402455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Mother-to-Child Transmission (MTCT) may also be referred to as vertical transmission. Vertical transmission is the preferred phrase to avoid language that centralizes the mother to HIV transmission and to reduce stigma felt by women living with HIV (WHO, 2022). Women in Mozambique often under-utilize antenatal care (ANC)</a:t>
            </a:r>
          </a:p>
        </p:txBody>
      </p:sp>
      <p:sp>
        <p:nvSpPr>
          <p:cNvPr id="4" name="Slide Number Placeholder 3"/>
          <p:cNvSpPr>
            <a:spLocks noGrp="1"/>
          </p:cNvSpPr>
          <p:nvPr>
            <p:ph type="sldNum" sz="quarter" idx="5"/>
          </p:nvPr>
        </p:nvSpPr>
        <p:spPr/>
        <p:txBody>
          <a:bodyPr/>
          <a:lstStyle/>
          <a:p>
            <a:fld id="{CC178431-3C6E-43F5-BDBD-DB72FCAFD42A}" type="slidenum">
              <a:rPr lang="en-US" smtClean="0"/>
              <a:t>6</a:t>
            </a:fld>
            <a:endParaRPr lang="en-US"/>
          </a:p>
        </p:txBody>
      </p:sp>
    </p:spTree>
    <p:extLst>
      <p:ext uri="{BB962C8B-B14F-4D97-AF65-F5344CB8AC3E}">
        <p14:creationId xmlns:p14="http://schemas.microsoft.com/office/powerpoint/2010/main" val="1541117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Human Development Index</a:t>
            </a:r>
            <a:r>
              <a:rPr lang="en-US" dirty="0"/>
              <a:t>: used to measure and rank countries based on their achievements in 3 key dimensions- long healthy life, education, and standard of living. </a:t>
            </a:r>
          </a:p>
          <a:p>
            <a:r>
              <a:rPr lang="en-US" u="sng" dirty="0"/>
              <a:t>Gender Inequality Index</a:t>
            </a:r>
            <a:r>
              <a:rPr lang="en-US" dirty="0"/>
              <a:t>: also used to measure and rank countries on achievements in 3 key dimensions- reproductive health, empowerment, and economic activity. </a:t>
            </a:r>
          </a:p>
        </p:txBody>
      </p:sp>
      <p:sp>
        <p:nvSpPr>
          <p:cNvPr id="4" name="Slide Number Placeholder 3"/>
          <p:cNvSpPr>
            <a:spLocks noGrp="1"/>
          </p:cNvSpPr>
          <p:nvPr>
            <p:ph type="sldNum" sz="quarter" idx="5"/>
          </p:nvPr>
        </p:nvSpPr>
        <p:spPr/>
        <p:txBody>
          <a:bodyPr/>
          <a:lstStyle/>
          <a:p>
            <a:fld id="{CC178431-3C6E-43F5-BDBD-DB72FCAFD42A}" type="slidenum">
              <a:rPr lang="en-US" smtClean="0"/>
              <a:t>7</a:t>
            </a:fld>
            <a:endParaRPr lang="en-US"/>
          </a:p>
        </p:txBody>
      </p:sp>
    </p:spTree>
    <p:extLst>
      <p:ext uri="{BB962C8B-B14F-4D97-AF65-F5344CB8AC3E}">
        <p14:creationId xmlns:p14="http://schemas.microsoft.com/office/powerpoint/2010/main" val="1699076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(ICAP is not an acronym)</a:t>
            </a:r>
          </a:p>
        </p:txBody>
      </p:sp>
      <p:sp>
        <p:nvSpPr>
          <p:cNvPr id="4" name="Slide Number Placeholder 3"/>
          <p:cNvSpPr>
            <a:spLocks noGrp="1"/>
          </p:cNvSpPr>
          <p:nvPr>
            <p:ph type="sldNum" sz="quarter" idx="5"/>
          </p:nvPr>
        </p:nvSpPr>
        <p:spPr/>
        <p:txBody>
          <a:bodyPr/>
          <a:lstStyle/>
          <a:p>
            <a:fld id="{CC178431-3C6E-43F5-BDBD-DB72FCAFD42A}" type="slidenum">
              <a:rPr lang="en-US" smtClean="0"/>
              <a:t>9</a:t>
            </a:fld>
            <a:endParaRPr lang="en-US"/>
          </a:p>
        </p:txBody>
      </p:sp>
    </p:spTree>
    <p:extLst>
      <p:ext uri="{BB962C8B-B14F-4D97-AF65-F5344CB8AC3E}">
        <p14:creationId xmlns:p14="http://schemas.microsoft.com/office/powerpoint/2010/main" val="1000477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highlighted with yellow on chart are utilized to in Figure 2 to visually demonstrate the percentage of women’s reported HIV status</a:t>
            </a:r>
          </a:p>
        </p:txBody>
      </p:sp>
      <p:sp>
        <p:nvSpPr>
          <p:cNvPr id="4" name="Slide Number Placeholder 3"/>
          <p:cNvSpPr>
            <a:spLocks noGrp="1"/>
          </p:cNvSpPr>
          <p:nvPr>
            <p:ph type="sldNum" sz="quarter" idx="5"/>
          </p:nvPr>
        </p:nvSpPr>
        <p:spPr/>
        <p:txBody>
          <a:bodyPr/>
          <a:lstStyle/>
          <a:p>
            <a:fld id="{CC178431-3C6E-43F5-BDBD-DB72FCAFD42A}" type="slidenum">
              <a:rPr lang="en-US" smtClean="0"/>
              <a:t>12</a:t>
            </a:fld>
            <a:endParaRPr lang="en-US"/>
          </a:p>
        </p:txBody>
      </p:sp>
    </p:spTree>
    <p:extLst>
      <p:ext uri="{BB962C8B-B14F-4D97-AF65-F5344CB8AC3E}">
        <p14:creationId xmlns:p14="http://schemas.microsoft.com/office/powerpoint/2010/main" val="1800895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highlighted on chart are represented in Figure 2 to visually demonstrate the percentage of women with reported ART use. </a:t>
            </a:r>
            <a:r>
              <a:rPr lang="en-US" u="none" dirty="0"/>
              <a:t>Of importance</a:t>
            </a:r>
            <a:r>
              <a:rPr lang="en-US" dirty="0"/>
              <a:t>, the Total Without ART also includes women who reported as HIV negative. From Table 2, there were a total of 177 women who were reported to be HIV positive. </a:t>
            </a:r>
          </a:p>
        </p:txBody>
      </p:sp>
      <p:sp>
        <p:nvSpPr>
          <p:cNvPr id="4" name="Slide Number Placeholder 3"/>
          <p:cNvSpPr>
            <a:spLocks noGrp="1"/>
          </p:cNvSpPr>
          <p:nvPr>
            <p:ph type="sldNum" sz="quarter" idx="5"/>
          </p:nvPr>
        </p:nvSpPr>
        <p:spPr/>
        <p:txBody>
          <a:bodyPr/>
          <a:lstStyle/>
          <a:p>
            <a:fld id="{CC178431-3C6E-43F5-BDBD-DB72FCAFD42A}" type="slidenum">
              <a:rPr lang="en-US" smtClean="0"/>
              <a:t>13</a:t>
            </a:fld>
            <a:endParaRPr lang="en-US"/>
          </a:p>
        </p:txBody>
      </p:sp>
    </p:spTree>
    <p:extLst>
      <p:ext uri="{BB962C8B-B14F-4D97-AF65-F5344CB8AC3E}">
        <p14:creationId xmlns:p14="http://schemas.microsoft.com/office/powerpoint/2010/main" val="3330120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Table 2 and 3 for further details.</a:t>
            </a:r>
          </a:p>
        </p:txBody>
      </p:sp>
      <p:sp>
        <p:nvSpPr>
          <p:cNvPr id="4" name="Slide Number Placeholder 3"/>
          <p:cNvSpPr>
            <a:spLocks noGrp="1"/>
          </p:cNvSpPr>
          <p:nvPr>
            <p:ph type="sldNum" sz="quarter" idx="5"/>
          </p:nvPr>
        </p:nvSpPr>
        <p:spPr/>
        <p:txBody>
          <a:bodyPr/>
          <a:lstStyle/>
          <a:p>
            <a:fld id="{CC178431-3C6E-43F5-BDBD-DB72FCAFD42A}" type="slidenum">
              <a:rPr lang="en-US" smtClean="0"/>
              <a:t>14</a:t>
            </a:fld>
            <a:endParaRPr lang="en-US"/>
          </a:p>
        </p:txBody>
      </p:sp>
    </p:spTree>
    <p:extLst>
      <p:ext uri="{BB962C8B-B14F-4D97-AF65-F5344CB8AC3E}">
        <p14:creationId xmlns:p14="http://schemas.microsoft.com/office/powerpoint/2010/main" val="2613585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57600"/>
            <a:ext cx="7772400" cy="762001"/>
          </a:xfrm>
        </p:spPr>
        <p:txBody>
          <a:bodyPr>
            <a:normAutofit/>
          </a:bodyPr>
          <a:lstStyle>
            <a:lvl1pPr>
              <a:defRPr sz="4000">
                <a:solidFill>
                  <a:schemeClr val="bg1"/>
                </a:solidFill>
                <a:latin typeface="Georgia"/>
                <a:cs typeface="Georgia"/>
              </a:defRPr>
            </a:lvl1pPr>
          </a:lstStyle>
          <a:p>
            <a:r>
              <a:rPr lang="en-US" dirty="0"/>
              <a:t>Click to edit Master title style</a:t>
            </a:r>
          </a:p>
        </p:txBody>
      </p:sp>
      <p:sp>
        <p:nvSpPr>
          <p:cNvPr id="3" name="Subtitle 2"/>
          <p:cNvSpPr>
            <a:spLocks noGrp="1"/>
          </p:cNvSpPr>
          <p:nvPr>
            <p:ph type="subTitle" idx="1"/>
          </p:nvPr>
        </p:nvSpPr>
        <p:spPr>
          <a:xfrm>
            <a:off x="1371600" y="4953000"/>
            <a:ext cx="6400800" cy="685800"/>
          </a:xfrm>
        </p:spPr>
        <p:txBody>
          <a:bodyPr>
            <a:normAutofit/>
          </a:bodyPr>
          <a:lstStyle>
            <a:lvl1pPr marL="0" indent="0" algn="ctr">
              <a:buNone/>
              <a:defRPr sz="28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357032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7543800" cy="715962"/>
          </a:xfrm>
        </p:spPr>
        <p:txBody>
          <a:bodyPr>
            <a:noAutofit/>
          </a:bodyPr>
          <a:lstStyle>
            <a:lvl1pPr algn="l">
              <a:defRPr sz="4400">
                <a:solidFill>
                  <a:srgbClr val="0069AA"/>
                </a:solidFill>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1295400" y="1600200"/>
            <a:ext cx="7543800" cy="4572000"/>
          </a:xfrm>
        </p:spPr>
        <p:txBody>
          <a:bodyPr/>
          <a:lstStyle>
            <a:lvl1pPr>
              <a:defRPr>
                <a:latin typeface="Georgia"/>
                <a:cs typeface="Georgia"/>
              </a:defRPr>
            </a:lvl1pPr>
            <a:lvl2pPr>
              <a:defRPr>
                <a:latin typeface="Georgia"/>
                <a:cs typeface="Georgia"/>
              </a:defRPr>
            </a:lvl2pPr>
            <a:lvl3pPr>
              <a:defRPr>
                <a:latin typeface="Georgia"/>
                <a:cs typeface="Georgia"/>
              </a:defRPr>
            </a:lvl3pPr>
            <a:lvl4pPr>
              <a:defRPr>
                <a:latin typeface="Georgia"/>
                <a:cs typeface="Georgia"/>
              </a:defRPr>
            </a:lvl4pPr>
            <a:lvl5pPr>
              <a:defRPr>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94285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62200" y="4800600"/>
            <a:ext cx="5486400" cy="566738"/>
          </a:xfrm>
        </p:spPr>
        <p:txBody>
          <a:bodyPr anchor="b"/>
          <a:lstStyle>
            <a:lvl1pPr algn="l">
              <a:defRPr sz="2000" b="1">
                <a:latin typeface="Georgia"/>
                <a:cs typeface="Georgia"/>
              </a:defRPr>
            </a:lvl1pPr>
          </a:lstStyle>
          <a:p>
            <a:r>
              <a:rPr lang="en-US" dirty="0"/>
              <a:t>Click to edit Master title style</a:t>
            </a:r>
          </a:p>
        </p:txBody>
      </p:sp>
      <p:sp>
        <p:nvSpPr>
          <p:cNvPr id="3" name="Picture Placeholder 2"/>
          <p:cNvSpPr>
            <a:spLocks noGrp="1"/>
          </p:cNvSpPr>
          <p:nvPr>
            <p:ph type="pic" idx="1"/>
          </p:nvPr>
        </p:nvSpPr>
        <p:spPr>
          <a:xfrm>
            <a:off x="2362200" y="612775"/>
            <a:ext cx="5486400" cy="4114800"/>
          </a:xfrm>
        </p:spPr>
        <p:txBody>
          <a:bodyPr/>
          <a:lstStyle>
            <a:lvl1pPr marL="0" indent="0">
              <a:buNone/>
              <a:defRPr sz="3200">
                <a:latin typeface="Georgia"/>
                <a:cs typeface="Georgi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62200" y="5367338"/>
            <a:ext cx="5486400" cy="804862"/>
          </a:xfr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24363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696200" cy="868362"/>
          </a:xfrm>
        </p:spPr>
        <p:txBody>
          <a:bodyPr>
            <a:noAutofit/>
          </a:bodyPr>
          <a:lstStyle>
            <a:lvl1pPr>
              <a:defRPr sz="4400">
                <a:solidFill>
                  <a:schemeClr val="bg1"/>
                </a:solidFill>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457200" y="1676400"/>
            <a:ext cx="8305800" cy="4572000"/>
          </a:xfrm>
        </p:spPr>
        <p:txBody>
          <a:bodyPr/>
          <a:lstStyle>
            <a:lvl1pPr>
              <a:defRPr>
                <a:latin typeface="Georgia"/>
                <a:cs typeface="Georgia"/>
              </a:defRPr>
            </a:lvl1pPr>
            <a:lvl2pPr>
              <a:defRPr>
                <a:latin typeface="Georgia"/>
                <a:cs typeface="Georgia"/>
              </a:defRPr>
            </a:lvl2pPr>
            <a:lvl3pPr>
              <a:defRPr>
                <a:latin typeface="Georgia"/>
                <a:cs typeface="Georgia"/>
              </a:defRPr>
            </a:lvl3pPr>
            <a:lvl4pPr>
              <a:defRPr>
                <a:latin typeface="Georgia"/>
                <a:cs typeface="Georgia"/>
              </a:defRPr>
            </a:lvl4pPr>
            <a:lvl5pPr>
              <a:defRPr>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93226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Tree>
    <p:extLst>
      <p:ext uri="{BB962C8B-B14F-4D97-AF65-F5344CB8AC3E}">
        <p14:creationId xmlns:p14="http://schemas.microsoft.com/office/powerpoint/2010/main" val="471139318"/>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Georgia"/>
          <a:ea typeface="+mj-ea"/>
          <a:cs typeface="Georgia"/>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eorgia"/>
          <a:ea typeface="+mn-ea"/>
          <a:cs typeface="Georgia"/>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eorgia"/>
          <a:ea typeface="+mn-ea"/>
          <a:cs typeface="Georgia"/>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eorgia"/>
          <a:ea typeface="+mn-ea"/>
          <a:cs typeface="Georgia"/>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eorgia"/>
          <a:ea typeface="+mn-ea"/>
          <a:cs typeface="Georgia"/>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eorgia"/>
          <a:ea typeface="+mn-ea"/>
          <a:cs typeface="Georgi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3999" cy="6857998"/>
          </a:xfrm>
          <a:prstGeom prst="rect">
            <a:avLst/>
          </a:prstGeom>
        </p:spPr>
      </p:pic>
      <p:sp>
        <p:nvSpPr>
          <p:cNvPr id="2" name="Title Placeholder 1"/>
          <p:cNvSpPr>
            <a:spLocks noGrp="1"/>
          </p:cNvSpPr>
          <p:nvPr>
            <p:ph type="title"/>
          </p:nvPr>
        </p:nvSpPr>
        <p:spPr>
          <a:xfrm>
            <a:off x="1143000" y="228600"/>
            <a:ext cx="7772400"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43000" y="1447800"/>
            <a:ext cx="7772400" cy="46481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5708312"/>
      </p:ext>
    </p:extLst>
  </p:cSld>
  <p:clrMap bg1="lt1" tx1="dk1" bg2="lt2" tx2="dk2" accent1="accent1" accent2="accent2" accent3="accent3" accent4="accent4" accent5="accent5" accent6="accent6" hlink="hlink" folHlink="folHlink"/>
  <p:sldLayoutIdLst>
    <p:sldLayoutId id="2147483658" r:id="rId1"/>
    <p:sldLayoutId id="2147483665" r:id="rId2"/>
  </p:sldLayoutIdLst>
  <p:txStyles>
    <p:titleStyle>
      <a:lvl1pPr algn="ctr" defTabSz="457200" rtl="0" eaLnBrk="1" latinLnBrk="0" hangingPunct="1">
        <a:spcBef>
          <a:spcPct val="0"/>
        </a:spcBef>
        <a:buNone/>
        <a:defRPr sz="4400" kern="1200">
          <a:solidFill>
            <a:srgbClr val="0069AA"/>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3999" cy="6857998"/>
          </a:xfrm>
          <a:prstGeom prst="rect">
            <a:avLst/>
          </a:prstGeom>
        </p:spPr>
      </p:pic>
      <p:sp>
        <p:nvSpPr>
          <p:cNvPr id="2" name="Title Placeholder 1"/>
          <p:cNvSpPr>
            <a:spLocks noGrp="1"/>
          </p:cNvSpPr>
          <p:nvPr>
            <p:ph type="title"/>
          </p:nvPr>
        </p:nvSpPr>
        <p:spPr>
          <a:xfrm>
            <a:off x="457200" y="274638"/>
            <a:ext cx="8229600" cy="8683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3867475"/>
      </p:ext>
    </p:extLst>
  </p:cSld>
  <p:clrMap bg1="lt1" tx1="dk1" bg2="lt2" tx2="dk2" accent1="accent1" accent2="accent2" accent3="accent3" accent4="accent4" accent5="accent5" accent6="accent6" hlink="hlink" folHlink="folHlink"/>
  <p:sldLayoutIdLst>
    <p:sldLayoutId id="2147483670" r:id="rId1"/>
  </p:sldLayoutIdLst>
  <p:txStyles>
    <p:titleStyle>
      <a:lvl1pPr algn="ctr" defTabSz="457200" rtl="0" eaLnBrk="1" latinLnBrk="0" hangingPunct="1">
        <a:spcBef>
          <a:spcPct val="0"/>
        </a:spcBef>
        <a:buNone/>
        <a:defRPr sz="4400" kern="1200">
          <a:solidFill>
            <a:schemeClr val="bg1"/>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hyperlink" Target="https://www.lauraiannopollo.com/" TargetMode="Externa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Layout" Target="../slideLayouts/slideLayout4.xml"/><Relationship Id="rId1" Type="http://schemas.openxmlformats.org/officeDocument/2006/relationships/tags" Target="../tags/tag22.xml"/><Relationship Id="rId5" Type="http://schemas.openxmlformats.org/officeDocument/2006/relationships/image" Target="../media/image15.emf"/><Relationship Id="rId4" Type="http://schemas.openxmlformats.org/officeDocument/2006/relationships/image" Target="../media/image14.emf"/></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4.xml"/><Relationship Id="rId1" Type="http://schemas.openxmlformats.org/officeDocument/2006/relationships/tags" Target="../tags/tag23.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800" dirty="0">
                <a:latin typeface="Times New Roman" panose="02020603050405020304" pitchFamily="18" charset="0"/>
                <a:cs typeface="Times New Roman" panose="02020603050405020304" pitchFamily="18" charset="0"/>
              </a:rPr>
              <a:t>Assessing Trends of Mother-to-Child Transmission of HIV in Mozambique</a:t>
            </a:r>
          </a:p>
        </p:txBody>
      </p:sp>
      <p:sp>
        <p:nvSpPr>
          <p:cNvPr id="3" name="Subtitle 2"/>
          <p:cNvSpPr>
            <a:spLocks noGrp="1"/>
          </p:cNvSpPr>
          <p:nvPr>
            <p:ph type="subTitle" idx="1"/>
          </p:nvPr>
        </p:nvSpPr>
        <p:spPr>
          <a:xfrm>
            <a:off x="1371600" y="4953000"/>
            <a:ext cx="6400800" cy="1066800"/>
          </a:xfrm>
        </p:spPr>
        <p:txBody>
          <a:bodyPr>
            <a:normAutofit fontScale="77500" lnSpcReduction="20000"/>
          </a:bodyPr>
          <a:lstStyle/>
          <a:p>
            <a:r>
              <a:rPr lang="en-US" dirty="0"/>
              <a:t>Laura Iannopollo</a:t>
            </a:r>
          </a:p>
          <a:p>
            <a:r>
              <a:rPr lang="en-US" dirty="0"/>
              <a:t>Daudet </a:t>
            </a:r>
            <a:r>
              <a:rPr lang="en-US" dirty="0" err="1"/>
              <a:t>Tshiswaka</a:t>
            </a:r>
            <a:r>
              <a:rPr lang="en-US" dirty="0"/>
              <a:t>, PhD</a:t>
            </a:r>
          </a:p>
          <a:p>
            <a:r>
              <a:rPr lang="en-US" dirty="0"/>
              <a:t>University of West Florida</a:t>
            </a:r>
          </a:p>
        </p:txBody>
      </p:sp>
    </p:spTree>
    <p:custDataLst>
      <p:tags r:id="rId1"/>
    </p:custDataLst>
    <p:extLst>
      <p:ext uri="{BB962C8B-B14F-4D97-AF65-F5344CB8AC3E}">
        <p14:creationId xmlns:p14="http://schemas.microsoft.com/office/powerpoint/2010/main" val="776465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6171A-8517-AB6B-1A7C-FD6821A918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B7CE88-B181-3315-57E5-4C9D29DAFB8D}"/>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Methodology</a:t>
            </a:r>
          </a:p>
        </p:txBody>
      </p:sp>
      <p:sp>
        <p:nvSpPr>
          <p:cNvPr id="3" name="Content Placeholder 2">
            <a:extLst>
              <a:ext uri="{FF2B5EF4-FFF2-40B4-BE49-F238E27FC236}">
                <a16:creationId xmlns:a16="http://schemas.microsoft.com/office/drawing/2014/main" id="{CBEE748F-6171-CAE7-42DA-A6C6C188C4FD}"/>
              </a:ext>
            </a:extLst>
          </p:cNvPr>
          <p:cNvSpPr>
            <a:spLocks noGrp="1"/>
          </p:cNvSpPr>
          <p:nvPr>
            <p:ph idx="1"/>
          </p:nvPr>
        </p:nvSpPr>
        <p:spPr/>
        <p:txBody>
          <a:bodyPr>
            <a:normAutofit fontScale="92500" lnSpcReduction="10000"/>
          </a:bodyPr>
          <a:lstStyle/>
          <a:p>
            <a:pPr marL="0" indent="0">
              <a:buNone/>
            </a:pPr>
            <a:r>
              <a:rPr lang="en-US" sz="1600" b="1" u="sng" dirty="0">
                <a:latin typeface="Times New Roman" panose="02020603050405020304" pitchFamily="18" charset="0"/>
                <a:cs typeface="Times New Roman" panose="02020603050405020304" pitchFamily="18" charset="0"/>
              </a:rPr>
              <a:t>Variables in Dataset: </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Infant HIV status- outcome. 			</a:t>
            </a:r>
          </a:p>
          <a:p>
            <a:r>
              <a:rPr lang="en-US" sz="1600" dirty="0">
                <a:latin typeface="Times New Roman" panose="02020603050405020304" pitchFamily="18" charset="0"/>
                <a:cs typeface="Times New Roman" panose="02020603050405020304" pitchFamily="18" charset="0"/>
              </a:rPr>
              <a:t>Attended ANC (at least one). </a:t>
            </a:r>
          </a:p>
          <a:p>
            <a:r>
              <a:rPr lang="en-US" sz="1600" dirty="0">
                <a:latin typeface="Times New Roman" panose="02020603050405020304" pitchFamily="18" charset="0"/>
                <a:cs typeface="Times New Roman" panose="02020603050405020304" pitchFamily="18" charset="0"/>
              </a:rPr>
              <a:t>HIV status while pregnant.</a:t>
            </a:r>
          </a:p>
          <a:p>
            <a:r>
              <a:rPr lang="en-US" sz="1600" dirty="0">
                <a:latin typeface="Times New Roman" panose="02020603050405020304" pitchFamily="18" charset="0"/>
                <a:cs typeface="Times New Roman" panose="02020603050405020304" pitchFamily="18" charset="0"/>
              </a:rPr>
              <a:t>Received ART while pregnant.</a:t>
            </a:r>
          </a:p>
          <a:p>
            <a:r>
              <a:rPr lang="en-US" sz="1600" dirty="0">
                <a:latin typeface="Times New Roman" panose="02020603050405020304" pitchFamily="18" charset="0"/>
                <a:cs typeface="Times New Roman" panose="02020603050405020304" pitchFamily="18" charset="0"/>
              </a:rPr>
              <a:t>Viral Load Suppression.</a:t>
            </a:r>
          </a:p>
          <a:p>
            <a:r>
              <a:rPr lang="en-US" sz="1600" dirty="0">
                <a:latin typeface="Times New Roman" panose="02020603050405020304" pitchFamily="18" charset="0"/>
                <a:cs typeface="Times New Roman" panose="02020603050405020304" pitchFamily="18" charset="0"/>
              </a:rPr>
              <a:t>Breastfeeding Status.</a:t>
            </a:r>
          </a:p>
          <a:p>
            <a:r>
              <a:rPr lang="en-US" sz="1600" dirty="0">
                <a:latin typeface="Times New Roman" panose="02020603050405020304" pitchFamily="18" charset="0"/>
                <a:cs typeface="Times New Roman" panose="02020603050405020304" pitchFamily="18" charset="0"/>
              </a:rPr>
              <a:t>Early Infant Testing.</a:t>
            </a:r>
          </a:p>
          <a:p>
            <a:r>
              <a:rPr lang="en-US" sz="1600" dirty="0">
                <a:latin typeface="Times New Roman" panose="02020603050405020304" pitchFamily="18" charset="0"/>
                <a:cs typeface="Times New Roman" panose="02020603050405020304" pitchFamily="18" charset="0"/>
              </a:rPr>
              <a:t>Age.</a:t>
            </a:r>
          </a:p>
          <a:p>
            <a:r>
              <a:rPr lang="en-US" sz="1600" dirty="0">
                <a:latin typeface="Times New Roman" panose="02020603050405020304" pitchFamily="18" charset="0"/>
                <a:cs typeface="Times New Roman" panose="02020603050405020304" pitchFamily="18" charset="0"/>
              </a:rPr>
              <a:t>Education.</a:t>
            </a:r>
          </a:p>
          <a:p>
            <a:r>
              <a:rPr lang="en-US" sz="1600" dirty="0">
                <a:latin typeface="Times New Roman" panose="02020603050405020304" pitchFamily="18" charset="0"/>
                <a:cs typeface="Times New Roman" panose="02020603050405020304" pitchFamily="18" charset="0"/>
              </a:rPr>
              <a:t>Marital Status.</a:t>
            </a:r>
          </a:p>
          <a:p>
            <a:r>
              <a:rPr lang="en-US" sz="1600" dirty="0">
                <a:latin typeface="Times New Roman" panose="02020603050405020304" pitchFamily="18" charset="0"/>
                <a:cs typeface="Times New Roman" panose="02020603050405020304" pitchFamily="18" charset="0"/>
              </a:rPr>
              <a:t>Wealth Quintile.</a:t>
            </a:r>
          </a:p>
          <a:p>
            <a:r>
              <a:rPr lang="en-US" sz="1600" dirty="0">
                <a:latin typeface="Times New Roman" panose="02020603050405020304" pitchFamily="18" charset="0"/>
                <a:cs typeface="Times New Roman" panose="02020603050405020304" pitchFamily="18" charset="0"/>
              </a:rPr>
              <a:t>Residence.</a:t>
            </a:r>
          </a:p>
          <a:p>
            <a:pPr marL="0" indent="0">
              <a:buNone/>
            </a:pPr>
            <a:endParaRPr lang="en-US" sz="1600" dirty="0">
              <a:latin typeface="Times New Roman" panose="02020603050405020304" pitchFamily="18" charset="0"/>
              <a:cs typeface="Times New Roman" panose="02020603050405020304" pitchFamily="18" charset="0"/>
            </a:endParaRPr>
          </a:p>
          <a:p>
            <a:pPr marL="0" indent="0">
              <a:buNone/>
            </a:pPr>
            <a:r>
              <a:rPr lang="en-US" sz="1600" dirty="0">
                <a:latin typeface="Times New Roman" panose="02020603050405020304" pitchFamily="18" charset="0"/>
                <a:cs typeface="Times New Roman" panose="02020603050405020304" pitchFamily="18" charset="0"/>
              </a:rPr>
              <a:t>IBM SPSS standard 30 statistical software was used to perform descriptive statistics. </a:t>
            </a:r>
          </a:p>
          <a:p>
            <a:pPr marL="0" indent="0">
              <a:buNone/>
            </a:pPr>
            <a:r>
              <a:rPr lang="en-US" sz="1600" dirty="0">
                <a:latin typeface="Times New Roman" panose="02020603050405020304" pitchFamily="18" charset="0"/>
                <a:cs typeface="Times New Roman" panose="02020603050405020304" pitchFamily="18" charset="0"/>
              </a:rPr>
              <a:t>Primary focus was to assess EMTCT target indicators among women (aged 15-49 years) who had given birth to their last infant (between January 1, 2018 and January 1, 2021). </a:t>
            </a:r>
          </a:p>
        </p:txBody>
      </p:sp>
    </p:spTree>
    <p:custDataLst>
      <p:tags r:id="rId1"/>
    </p:custDataLst>
    <p:extLst>
      <p:ext uri="{BB962C8B-B14F-4D97-AF65-F5344CB8AC3E}">
        <p14:creationId xmlns:p14="http://schemas.microsoft.com/office/powerpoint/2010/main" val="1687873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9BD6B-BC55-31E1-A162-E672CE9EEB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DD9A43-4FA2-EE38-01AD-E9458846222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Results</a:t>
            </a:r>
          </a:p>
        </p:txBody>
      </p:sp>
      <p:sp>
        <p:nvSpPr>
          <p:cNvPr id="5" name="TextBox 4">
            <a:extLst>
              <a:ext uri="{FF2B5EF4-FFF2-40B4-BE49-F238E27FC236}">
                <a16:creationId xmlns:a16="http://schemas.microsoft.com/office/drawing/2014/main" id="{BAE65ED4-F391-E9CC-574D-34F67CC64895}"/>
              </a:ext>
            </a:extLst>
          </p:cNvPr>
          <p:cNvSpPr txBox="1"/>
          <p:nvPr/>
        </p:nvSpPr>
        <p:spPr>
          <a:xfrm>
            <a:off x="1276739" y="1263134"/>
            <a:ext cx="5990230" cy="307777"/>
          </a:xfrm>
          <a:prstGeom prst="rect">
            <a:avLst/>
          </a:prstGeom>
          <a:noFill/>
        </p:spPr>
        <p:txBody>
          <a:bodyPr wrap="none" rtlCol="0">
            <a:spAutoFit/>
          </a:bodyPr>
          <a:lstStyle/>
          <a:p>
            <a:r>
              <a:rPr lang="en-US" sz="1400" b="1" dirty="0"/>
              <a:t>Table 1. </a:t>
            </a:r>
            <a:r>
              <a:rPr lang="en-US" sz="1400" dirty="0"/>
              <a:t>Descriptive characteristics among mothers with reported ANC coverage.</a:t>
            </a:r>
          </a:p>
        </p:txBody>
      </p:sp>
      <p:pic>
        <p:nvPicPr>
          <p:cNvPr id="9" name="Content Placeholder 8">
            <a:extLst>
              <a:ext uri="{FF2B5EF4-FFF2-40B4-BE49-F238E27FC236}">
                <a16:creationId xmlns:a16="http://schemas.microsoft.com/office/drawing/2014/main" id="{017083B7-C3A1-B291-A3A2-7B3D3488A68D}"/>
              </a:ext>
            </a:extLst>
          </p:cNvPr>
          <p:cNvPicPr>
            <a:picLocks noGrp="1" noChangeAspect="1"/>
          </p:cNvPicPr>
          <p:nvPr>
            <p:ph idx="1"/>
          </p:nvPr>
        </p:nvPicPr>
        <p:blipFill>
          <a:blip r:embed="rId3"/>
          <a:stretch>
            <a:fillRect/>
          </a:stretch>
        </p:blipFill>
        <p:spPr>
          <a:xfrm>
            <a:off x="1447800" y="1592782"/>
            <a:ext cx="5486400" cy="4733474"/>
          </a:xfrm>
        </p:spPr>
      </p:pic>
      <p:sp>
        <p:nvSpPr>
          <p:cNvPr id="11" name="Oval 10">
            <a:extLst>
              <a:ext uri="{FF2B5EF4-FFF2-40B4-BE49-F238E27FC236}">
                <a16:creationId xmlns:a16="http://schemas.microsoft.com/office/drawing/2014/main" id="{7F0B34F8-D388-95B3-6DE1-DA81EE9F13A1}"/>
              </a:ext>
            </a:extLst>
          </p:cNvPr>
          <p:cNvSpPr/>
          <p:nvPr/>
        </p:nvSpPr>
        <p:spPr>
          <a:xfrm>
            <a:off x="3543300" y="1566503"/>
            <a:ext cx="1295400" cy="46487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4630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0B9E5-026A-D425-9D6E-EFEDEB7E65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B2A57D-7915-D4CB-B4D4-1934AA74F71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Results</a:t>
            </a:r>
          </a:p>
        </p:txBody>
      </p:sp>
      <p:sp>
        <p:nvSpPr>
          <p:cNvPr id="11" name="TextBox 10">
            <a:extLst>
              <a:ext uri="{FF2B5EF4-FFF2-40B4-BE49-F238E27FC236}">
                <a16:creationId xmlns:a16="http://schemas.microsoft.com/office/drawing/2014/main" id="{8C6071CC-E527-E1D9-A564-1B8D6663BE2C}"/>
              </a:ext>
            </a:extLst>
          </p:cNvPr>
          <p:cNvSpPr txBox="1"/>
          <p:nvPr/>
        </p:nvSpPr>
        <p:spPr>
          <a:xfrm>
            <a:off x="1276739" y="1263134"/>
            <a:ext cx="5619231" cy="307777"/>
          </a:xfrm>
          <a:prstGeom prst="rect">
            <a:avLst/>
          </a:prstGeom>
          <a:noFill/>
        </p:spPr>
        <p:txBody>
          <a:bodyPr wrap="none" rtlCol="0">
            <a:spAutoFit/>
          </a:bodyPr>
          <a:lstStyle/>
          <a:p>
            <a:r>
              <a:rPr lang="en-US" sz="1400" b="1" dirty="0"/>
              <a:t>Table 2.</a:t>
            </a:r>
            <a:r>
              <a:rPr lang="en-US" sz="1400" dirty="0"/>
              <a:t> Descriptive characteristics among mothers with known HIV status.</a:t>
            </a:r>
          </a:p>
        </p:txBody>
      </p:sp>
      <p:pic>
        <p:nvPicPr>
          <p:cNvPr id="15" name="Content Placeholder 14">
            <a:extLst>
              <a:ext uri="{FF2B5EF4-FFF2-40B4-BE49-F238E27FC236}">
                <a16:creationId xmlns:a16="http://schemas.microsoft.com/office/drawing/2014/main" id="{CFE63306-44FF-6A27-1031-EEF12B88F243}"/>
              </a:ext>
            </a:extLst>
          </p:cNvPr>
          <p:cNvPicPr>
            <a:picLocks noGrp="1" noChangeAspect="1"/>
          </p:cNvPicPr>
          <p:nvPr>
            <p:ph idx="1"/>
          </p:nvPr>
        </p:nvPicPr>
        <p:blipFill>
          <a:blip r:embed="rId4"/>
          <a:stretch>
            <a:fillRect/>
          </a:stretch>
        </p:blipFill>
        <p:spPr>
          <a:xfrm>
            <a:off x="1447800" y="1570911"/>
            <a:ext cx="5791200" cy="4808703"/>
          </a:xfrm>
        </p:spPr>
      </p:pic>
      <p:sp>
        <p:nvSpPr>
          <p:cNvPr id="16" name="Oval 15">
            <a:extLst>
              <a:ext uri="{FF2B5EF4-FFF2-40B4-BE49-F238E27FC236}">
                <a16:creationId xmlns:a16="http://schemas.microsoft.com/office/drawing/2014/main" id="{98160C78-75EC-9C4B-D543-DE2F20EB8AE3}"/>
              </a:ext>
            </a:extLst>
          </p:cNvPr>
          <p:cNvSpPr/>
          <p:nvPr/>
        </p:nvSpPr>
        <p:spPr>
          <a:xfrm>
            <a:off x="5458020" y="1676400"/>
            <a:ext cx="886020" cy="79184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F460C9F-480D-381E-BA9B-995DA6A4C030}"/>
              </a:ext>
            </a:extLst>
          </p:cNvPr>
          <p:cNvSpPr/>
          <p:nvPr/>
        </p:nvSpPr>
        <p:spPr>
          <a:xfrm>
            <a:off x="2819400" y="1828800"/>
            <a:ext cx="838200" cy="533400"/>
          </a:xfrm>
          <a:prstGeom prst="rect">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6E2A45B-C7E8-3F03-536D-137B112DF241}"/>
              </a:ext>
            </a:extLst>
          </p:cNvPr>
          <p:cNvSpPr/>
          <p:nvPr/>
        </p:nvSpPr>
        <p:spPr>
          <a:xfrm>
            <a:off x="3695700" y="1835150"/>
            <a:ext cx="838200" cy="533400"/>
          </a:xfrm>
          <a:prstGeom prst="rect">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2497479-E6F0-56BA-6319-1A69705AAD5E}"/>
              </a:ext>
            </a:extLst>
          </p:cNvPr>
          <p:cNvSpPr/>
          <p:nvPr/>
        </p:nvSpPr>
        <p:spPr>
          <a:xfrm>
            <a:off x="4581720" y="1828800"/>
            <a:ext cx="838200" cy="533400"/>
          </a:xfrm>
          <a:prstGeom prst="rect">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16189A7-5208-D5F7-7438-12A09F60929B}"/>
              </a:ext>
            </a:extLst>
          </p:cNvPr>
          <p:cNvSpPr/>
          <p:nvPr/>
        </p:nvSpPr>
        <p:spPr>
          <a:xfrm>
            <a:off x="6344040" y="1676400"/>
            <a:ext cx="838200" cy="685800"/>
          </a:xfrm>
          <a:prstGeom prst="rect">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39144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62467-A23F-1DCC-2263-5F2A06D2A278}"/>
            </a:ext>
          </a:extLst>
        </p:cNvPr>
        <p:cNvGrpSpPr/>
        <p:nvPr/>
      </p:nvGrpSpPr>
      <p:grpSpPr>
        <a:xfrm>
          <a:off x="0" y="0"/>
          <a:ext cx="0" cy="0"/>
          <a:chOff x="0" y="0"/>
          <a:chExt cx="0" cy="0"/>
        </a:xfrm>
      </p:grpSpPr>
      <p:pic>
        <p:nvPicPr>
          <p:cNvPr id="19" name="Content Placeholder 18">
            <a:extLst>
              <a:ext uri="{FF2B5EF4-FFF2-40B4-BE49-F238E27FC236}">
                <a16:creationId xmlns:a16="http://schemas.microsoft.com/office/drawing/2014/main" id="{7F92CA55-1D1D-7210-5E30-F8CD1A5BF7EA}"/>
              </a:ext>
            </a:extLst>
          </p:cNvPr>
          <p:cNvPicPr>
            <a:picLocks noGrp="1" noChangeAspect="1"/>
          </p:cNvPicPr>
          <p:nvPr>
            <p:ph idx="1"/>
          </p:nvPr>
        </p:nvPicPr>
        <p:blipFill>
          <a:blip r:embed="rId4"/>
          <a:stretch>
            <a:fillRect/>
          </a:stretch>
        </p:blipFill>
        <p:spPr>
          <a:xfrm>
            <a:off x="1362269" y="1695078"/>
            <a:ext cx="6419461" cy="4674858"/>
          </a:xfrm>
        </p:spPr>
      </p:pic>
      <p:sp>
        <p:nvSpPr>
          <p:cNvPr id="2" name="Title 1">
            <a:extLst>
              <a:ext uri="{FF2B5EF4-FFF2-40B4-BE49-F238E27FC236}">
                <a16:creationId xmlns:a16="http://schemas.microsoft.com/office/drawing/2014/main" id="{4B1B41A1-6F8D-43FE-6282-EFEF3387046E}"/>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Results</a:t>
            </a:r>
          </a:p>
        </p:txBody>
      </p:sp>
      <p:sp>
        <p:nvSpPr>
          <p:cNvPr id="11" name="TextBox 10">
            <a:extLst>
              <a:ext uri="{FF2B5EF4-FFF2-40B4-BE49-F238E27FC236}">
                <a16:creationId xmlns:a16="http://schemas.microsoft.com/office/drawing/2014/main" id="{EF8F277E-6C74-0B89-3EE9-40C700BDA888}"/>
              </a:ext>
            </a:extLst>
          </p:cNvPr>
          <p:cNvSpPr txBox="1"/>
          <p:nvPr/>
        </p:nvSpPr>
        <p:spPr>
          <a:xfrm>
            <a:off x="1276739" y="1263134"/>
            <a:ext cx="5332807" cy="307777"/>
          </a:xfrm>
          <a:prstGeom prst="rect">
            <a:avLst/>
          </a:prstGeom>
          <a:noFill/>
        </p:spPr>
        <p:txBody>
          <a:bodyPr wrap="none" rtlCol="0">
            <a:spAutoFit/>
          </a:bodyPr>
          <a:lstStyle/>
          <a:p>
            <a:r>
              <a:rPr lang="en-US" sz="1400" b="1" dirty="0"/>
              <a:t>Table 3.</a:t>
            </a:r>
            <a:r>
              <a:rPr lang="en-US" sz="1400" dirty="0"/>
              <a:t> Descriptive characteristics among mothers with ART coverage.</a:t>
            </a:r>
          </a:p>
        </p:txBody>
      </p:sp>
      <p:sp>
        <p:nvSpPr>
          <p:cNvPr id="7" name="Oval 6">
            <a:extLst>
              <a:ext uri="{FF2B5EF4-FFF2-40B4-BE49-F238E27FC236}">
                <a16:creationId xmlns:a16="http://schemas.microsoft.com/office/drawing/2014/main" id="{2B521D30-9400-5E37-9E67-73403DBCDE46}"/>
              </a:ext>
            </a:extLst>
          </p:cNvPr>
          <p:cNvSpPr/>
          <p:nvPr/>
        </p:nvSpPr>
        <p:spPr>
          <a:xfrm>
            <a:off x="5482655" y="1745487"/>
            <a:ext cx="1219200" cy="82835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3BDC5A8-9CF9-5086-FE48-6C5A7F951231}"/>
              </a:ext>
            </a:extLst>
          </p:cNvPr>
          <p:cNvSpPr/>
          <p:nvPr/>
        </p:nvSpPr>
        <p:spPr>
          <a:xfrm>
            <a:off x="6701855" y="1745487"/>
            <a:ext cx="994345" cy="692913"/>
          </a:xfrm>
          <a:prstGeom prst="rect">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26036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C332F-16D1-B0A2-4ADD-5E22A94B70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D91E04-02A7-8B64-8D34-67DFB563912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Results</a:t>
            </a:r>
          </a:p>
        </p:txBody>
      </p:sp>
      <p:sp>
        <p:nvSpPr>
          <p:cNvPr id="11" name="TextBox 10">
            <a:extLst>
              <a:ext uri="{FF2B5EF4-FFF2-40B4-BE49-F238E27FC236}">
                <a16:creationId xmlns:a16="http://schemas.microsoft.com/office/drawing/2014/main" id="{C04D4925-CEE3-5D8E-8084-07973E185DCF}"/>
              </a:ext>
            </a:extLst>
          </p:cNvPr>
          <p:cNvSpPr txBox="1"/>
          <p:nvPr/>
        </p:nvSpPr>
        <p:spPr>
          <a:xfrm>
            <a:off x="1276739" y="1263134"/>
            <a:ext cx="5544659" cy="307777"/>
          </a:xfrm>
          <a:prstGeom prst="rect">
            <a:avLst/>
          </a:prstGeom>
          <a:noFill/>
        </p:spPr>
        <p:txBody>
          <a:bodyPr wrap="none" rtlCol="0">
            <a:spAutoFit/>
          </a:bodyPr>
          <a:lstStyle/>
          <a:p>
            <a:r>
              <a:rPr lang="en-US" sz="1400" b="1" dirty="0"/>
              <a:t>Figure 2.</a:t>
            </a:r>
            <a:r>
              <a:rPr lang="en-US" sz="1400" dirty="0"/>
              <a:t> Reported HIV status and ART usage among HIV-positive mothers</a:t>
            </a:r>
          </a:p>
        </p:txBody>
      </p:sp>
      <p:pic>
        <p:nvPicPr>
          <p:cNvPr id="13" name="Content Placeholder 12">
            <a:extLst>
              <a:ext uri="{FF2B5EF4-FFF2-40B4-BE49-F238E27FC236}">
                <a16:creationId xmlns:a16="http://schemas.microsoft.com/office/drawing/2014/main" id="{992B97AE-CB2E-5353-2B0D-C1E300025FEF}"/>
              </a:ext>
            </a:extLst>
          </p:cNvPr>
          <p:cNvPicPr>
            <a:picLocks noGrp="1" noChangeAspect="1"/>
          </p:cNvPicPr>
          <p:nvPr>
            <p:ph idx="1"/>
          </p:nvPr>
        </p:nvPicPr>
        <p:blipFill>
          <a:blip r:embed="rId4"/>
          <a:stretch>
            <a:fillRect/>
          </a:stretch>
        </p:blipFill>
        <p:spPr>
          <a:xfrm>
            <a:off x="1600200" y="1752600"/>
            <a:ext cx="6145559" cy="4435117"/>
          </a:xfrm>
        </p:spPr>
      </p:pic>
    </p:spTree>
    <p:custDataLst>
      <p:tags r:id="rId1"/>
    </p:custDataLst>
    <p:extLst>
      <p:ext uri="{BB962C8B-B14F-4D97-AF65-F5344CB8AC3E}">
        <p14:creationId xmlns:p14="http://schemas.microsoft.com/office/powerpoint/2010/main" val="514786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73E2B-1DAB-6D54-44F2-5329C3472C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B6F57A-FE72-7066-0665-96874DD287A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Results</a:t>
            </a:r>
          </a:p>
        </p:txBody>
      </p:sp>
      <p:sp>
        <p:nvSpPr>
          <p:cNvPr id="11" name="TextBox 10">
            <a:extLst>
              <a:ext uri="{FF2B5EF4-FFF2-40B4-BE49-F238E27FC236}">
                <a16:creationId xmlns:a16="http://schemas.microsoft.com/office/drawing/2014/main" id="{D8DDD97B-E556-6CE8-30EF-B11576F7C620}"/>
              </a:ext>
            </a:extLst>
          </p:cNvPr>
          <p:cNvSpPr txBox="1"/>
          <p:nvPr/>
        </p:nvSpPr>
        <p:spPr>
          <a:xfrm>
            <a:off x="1276739" y="1263134"/>
            <a:ext cx="6871433" cy="307777"/>
          </a:xfrm>
          <a:prstGeom prst="rect">
            <a:avLst/>
          </a:prstGeom>
          <a:noFill/>
        </p:spPr>
        <p:txBody>
          <a:bodyPr wrap="none" rtlCol="0">
            <a:spAutoFit/>
          </a:bodyPr>
          <a:lstStyle/>
          <a:p>
            <a:r>
              <a:rPr lang="en-US" sz="1400" b="1" dirty="0"/>
              <a:t>Table 4.</a:t>
            </a:r>
            <a:r>
              <a:rPr lang="en-US" sz="1400" dirty="0"/>
              <a:t> Descriptive characteristics of maternal health behaviors among HIV exposed infants</a:t>
            </a:r>
          </a:p>
        </p:txBody>
      </p:sp>
      <p:pic>
        <p:nvPicPr>
          <p:cNvPr id="6" name="Content Placeholder 5">
            <a:extLst>
              <a:ext uri="{FF2B5EF4-FFF2-40B4-BE49-F238E27FC236}">
                <a16:creationId xmlns:a16="http://schemas.microsoft.com/office/drawing/2014/main" id="{D6C823C4-5C01-A910-8919-45BB112DD08C}"/>
              </a:ext>
            </a:extLst>
          </p:cNvPr>
          <p:cNvPicPr>
            <a:picLocks noGrp="1" noChangeAspect="1"/>
          </p:cNvPicPr>
          <p:nvPr>
            <p:ph idx="1"/>
          </p:nvPr>
        </p:nvPicPr>
        <p:blipFill>
          <a:blip r:embed="rId3"/>
          <a:stretch>
            <a:fillRect/>
          </a:stretch>
        </p:blipFill>
        <p:spPr>
          <a:xfrm>
            <a:off x="1371601" y="1602013"/>
            <a:ext cx="5230436" cy="3731987"/>
          </a:xfrm>
        </p:spPr>
      </p:pic>
      <p:pic>
        <p:nvPicPr>
          <p:cNvPr id="10" name="Picture 9">
            <a:extLst>
              <a:ext uri="{FF2B5EF4-FFF2-40B4-BE49-F238E27FC236}">
                <a16:creationId xmlns:a16="http://schemas.microsoft.com/office/drawing/2014/main" id="{EBD722F8-4DFF-0B55-00DB-F2F54BF93B36}"/>
              </a:ext>
            </a:extLst>
          </p:cNvPr>
          <p:cNvPicPr>
            <a:picLocks noChangeAspect="1"/>
          </p:cNvPicPr>
          <p:nvPr/>
        </p:nvPicPr>
        <p:blipFill>
          <a:blip r:embed="rId4"/>
          <a:stretch>
            <a:fillRect/>
          </a:stretch>
        </p:blipFill>
        <p:spPr>
          <a:xfrm>
            <a:off x="6705600" y="2470567"/>
            <a:ext cx="2258039" cy="1996692"/>
          </a:xfrm>
          <a:prstGeom prst="rect">
            <a:avLst/>
          </a:prstGeom>
        </p:spPr>
      </p:pic>
      <p:sp>
        <p:nvSpPr>
          <p:cNvPr id="12" name="Oval 11">
            <a:extLst>
              <a:ext uri="{FF2B5EF4-FFF2-40B4-BE49-F238E27FC236}">
                <a16:creationId xmlns:a16="http://schemas.microsoft.com/office/drawing/2014/main" id="{F7C18988-5F9F-68BE-17A0-03CF2FAE7C6E}"/>
              </a:ext>
            </a:extLst>
          </p:cNvPr>
          <p:cNvSpPr/>
          <p:nvPr/>
        </p:nvSpPr>
        <p:spPr>
          <a:xfrm>
            <a:off x="3581832" y="1570911"/>
            <a:ext cx="812512" cy="45538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B403AA2-56AF-8507-9AAB-28B4CCB41E8E}"/>
              </a:ext>
            </a:extLst>
          </p:cNvPr>
          <p:cNvSpPr txBox="1"/>
          <p:nvPr/>
        </p:nvSpPr>
        <p:spPr>
          <a:xfrm>
            <a:off x="1295400" y="5314433"/>
            <a:ext cx="6371424" cy="764312"/>
          </a:xfrm>
          <a:prstGeom prst="rect">
            <a:avLst/>
          </a:prstGeom>
          <a:noFill/>
        </p:spPr>
        <p:txBody>
          <a:bodyPr wrap="none" rtlCol="0">
            <a:spAutoFit/>
          </a:bodyPr>
          <a:lstStyle/>
          <a:p>
            <a:pPr marL="0" marR="0">
              <a:lnSpc>
                <a:spcPct val="115000"/>
              </a:lnSpc>
              <a:spcAft>
                <a:spcPts val="800"/>
              </a:spcAft>
              <a:buNone/>
            </a:pPr>
            <a:r>
              <a:rPr lang="en-US" sz="1000" b="1" kern="100" baseline="30000" dirty="0">
                <a:effectLst/>
                <a:latin typeface="Aptos" panose="020B0004020202020204" pitchFamily="34" charset="0"/>
                <a:ea typeface="Aptos" panose="020B0004020202020204" pitchFamily="34" charset="0"/>
                <a:cs typeface="Times New Roman" panose="02020603050405020304" pitchFamily="18" charset="0"/>
              </a:rPr>
              <a:t>a</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 Timeframe on achieved viral suppression correlated to intrauterine or postpartum characteristics not indicated.</a:t>
            </a:r>
            <a:endParaRPr lang="en-US" sz="1000" dirty="0">
              <a:effectLst/>
              <a:latin typeface="Arial" panose="020B0604020202020204" pitchFamily="34" charset="0"/>
              <a:ea typeface="Arial" panose="020B0604020202020204" pitchFamily="34" charset="0"/>
            </a:endParaRPr>
          </a:p>
          <a:p>
            <a:pPr marL="0" marR="0">
              <a:lnSpc>
                <a:spcPct val="115000"/>
              </a:lnSpc>
            </a:pPr>
            <a:r>
              <a:rPr lang="en-US" sz="1000" kern="100" baseline="30000" dirty="0">
                <a:effectLst/>
                <a:latin typeface="Aptos" panose="020B0004020202020204" pitchFamily="34" charset="0"/>
                <a:ea typeface="Aptos" panose="020B0004020202020204" pitchFamily="34" charset="0"/>
                <a:cs typeface="Times New Roman" panose="02020603050405020304" pitchFamily="18" charset="0"/>
              </a:rPr>
              <a:t>b</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 Data for infant HIV status associated with non-consent for maternal HIV virological testing</a:t>
            </a:r>
            <a:r>
              <a:rPr lang="en-US" sz="10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000" dirty="0">
              <a:effectLst/>
              <a:latin typeface="Arial" panose="020B0604020202020204" pitchFamily="34" charset="0"/>
              <a:ea typeface="Arial" panose="020B0604020202020204" pitchFamily="34" charset="0"/>
            </a:endParaRPr>
          </a:p>
          <a:p>
            <a:endParaRPr lang="en-US" sz="1400" dirty="0"/>
          </a:p>
        </p:txBody>
      </p:sp>
      <p:sp>
        <p:nvSpPr>
          <p:cNvPr id="3" name="Rectangle 2">
            <a:extLst>
              <a:ext uri="{FF2B5EF4-FFF2-40B4-BE49-F238E27FC236}">
                <a16:creationId xmlns:a16="http://schemas.microsoft.com/office/drawing/2014/main" id="{E9ADDA7B-04F4-A788-4735-90B4BE24636B}"/>
              </a:ext>
            </a:extLst>
          </p:cNvPr>
          <p:cNvSpPr/>
          <p:nvPr/>
        </p:nvSpPr>
        <p:spPr>
          <a:xfrm>
            <a:off x="4572000" y="1602013"/>
            <a:ext cx="762000" cy="379187"/>
          </a:xfrm>
          <a:prstGeom prst="rect">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BA8B9B7-2681-F8F6-F56D-7920E975F444}"/>
              </a:ext>
            </a:extLst>
          </p:cNvPr>
          <p:cNvSpPr/>
          <p:nvPr/>
        </p:nvSpPr>
        <p:spPr>
          <a:xfrm>
            <a:off x="5608825" y="1596206"/>
            <a:ext cx="762000" cy="379187"/>
          </a:xfrm>
          <a:prstGeom prst="rect">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615943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57BAE-F15D-0E8B-9B48-EC7367F425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1DD324-68E7-E673-0255-87E8BFD7770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Discussion</a:t>
            </a:r>
          </a:p>
        </p:txBody>
      </p:sp>
      <p:sp>
        <p:nvSpPr>
          <p:cNvPr id="4" name="Content Placeholder 3">
            <a:extLst>
              <a:ext uri="{FF2B5EF4-FFF2-40B4-BE49-F238E27FC236}">
                <a16:creationId xmlns:a16="http://schemas.microsoft.com/office/drawing/2014/main" id="{40832BCE-390D-4BC5-BD4A-B039B5A2ACFB}"/>
              </a:ext>
            </a:extLst>
          </p:cNvPr>
          <p:cNvSpPr>
            <a:spLocks noGrp="1"/>
          </p:cNvSpPr>
          <p:nvPr>
            <p:ph idx="1"/>
          </p:nvPr>
        </p:nvSpPr>
        <p:spPr/>
        <p:txBody>
          <a:bodyPr>
            <a:normAutofit/>
          </a:bodyPr>
          <a:lstStyle/>
          <a:p>
            <a:pPr marL="0" indent="0">
              <a:buNone/>
            </a:pPr>
            <a:r>
              <a:rPr lang="en-US" sz="1400" b="1" u="sng" dirty="0"/>
              <a:t>Elimination of Mother-to-Child Transmission (EMTCT) Programmatic Target </a:t>
            </a:r>
          </a:p>
          <a:p>
            <a:r>
              <a:rPr lang="en-US" sz="1400" dirty="0"/>
              <a:t>First 95 Target:  92%  of pregnant women attended ANC visit (at least one).</a:t>
            </a:r>
          </a:p>
          <a:p>
            <a:r>
              <a:rPr lang="en-US" sz="1400" dirty="0"/>
              <a:t>Second 95 Target:  73.5% of pregnant women knew their HIV status.</a:t>
            </a:r>
          </a:p>
          <a:p>
            <a:pPr marL="0" indent="0">
              <a:buNone/>
            </a:pPr>
            <a:r>
              <a:rPr lang="en-US" sz="1400" dirty="0"/>
              <a:t>	</a:t>
            </a:r>
          </a:p>
          <a:p>
            <a:pPr marL="0" indent="0">
              <a:buNone/>
            </a:pPr>
            <a:r>
              <a:rPr lang="en-US" sz="1400" dirty="0"/>
              <a:t>	a) 11.7% were HIV-positive during pregnancy.</a:t>
            </a:r>
          </a:p>
          <a:p>
            <a:pPr lvl="2"/>
            <a:r>
              <a:rPr lang="en-US" sz="1400" dirty="0"/>
              <a:t>8.1% knew they were HIV positive before pregnancy.</a:t>
            </a:r>
          </a:p>
          <a:p>
            <a:pPr lvl="2"/>
            <a:r>
              <a:rPr lang="en-US" sz="1400" dirty="0"/>
              <a:t>3.6% tested positive during pregnancy.</a:t>
            </a:r>
          </a:p>
          <a:p>
            <a:pPr marL="0" indent="0">
              <a:buNone/>
            </a:pPr>
            <a:r>
              <a:rPr lang="en-US" sz="1400" dirty="0"/>
              <a:t>	b) 88.3% were HIV negative during pregnancy.</a:t>
            </a:r>
          </a:p>
          <a:p>
            <a:pPr marL="0" indent="0">
              <a:buNone/>
            </a:pPr>
            <a:r>
              <a:rPr lang="en-US" sz="1400" dirty="0"/>
              <a:t>	c) 26.5% did not know their HIV status.</a:t>
            </a:r>
          </a:p>
          <a:p>
            <a:pPr marL="0" indent="0">
              <a:buNone/>
            </a:pPr>
            <a:endParaRPr lang="en-US" sz="1400" dirty="0"/>
          </a:p>
          <a:p>
            <a:r>
              <a:rPr lang="en-US" sz="1400" dirty="0"/>
              <a:t>Third 95 Target:  94.3% of HIV-positive women received ART. </a:t>
            </a:r>
          </a:p>
          <a:p>
            <a:pPr marL="0" indent="0">
              <a:buNone/>
            </a:pPr>
            <a:endParaRPr lang="en-US" sz="1400" dirty="0"/>
          </a:p>
          <a:p>
            <a:pPr marL="0" indent="0">
              <a:buNone/>
            </a:pPr>
            <a:r>
              <a:rPr lang="en-US" sz="1400" b="1" u="sng" dirty="0"/>
              <a:t>Infant HIV Status- Outcome</a:t>
            </a:r>
          </a:p>
          <a:p>
            <a:pPr marL="0" indent="0">
              <a:buNone/>
            </a:pPr>
            <a:r>
              <a:rPr lang="en-US" sz="1400" dirty="0"/>
              <a:t>23.1% of infants had a known HIV status, of whom 0.4% (n=9)  were HIV positive.</a:t>
            </a:r>
          </a:p>
        </p:txBody>
      </p:sp>
    </p:spTree>
    <p:custDataLst>
      <p:tags r:id="rId1"/>
    </p:custDataLst>
    <p:extLst>
      <p:ext uri="{BB962C8B-B14F-4D97-AF65-F5344CB8AC3E}">
        <p14:creationId xmlns:p14="http://schemas.microsoft.com/office/powerpoint/2010/main" val="395995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321C2-E1A1-ED7D-4152-A3E502E29C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52CA1E-786F-2DBE-0DEF-FD5602AC8D9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Limitations</a:t>
            </a:r>
          </a:p>
        </p:txBody>
      </p:sp>
      <p:sp>
        <p:nvSpPr>
          <p:cNvPr id="3" name="Content Placeholder 2">
            <a:extLst>
              <a:ext uri="{FF2B5EF4-FFF2-40B4-BE49-F238E27FC236}">
                <a16:creationId xmlns:a16="http://schemas.microsoft.com/office/drawing/2014/main" id="{1CC533F0-817D-9204-812E-24599235ED60}"/>
              </a:ext>
            </a:extLst>
          </p:cNvPr>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Inability to establish a cause-and-effect relationship</a:t>
            </a:r>
          </a:p>
          <a:p>
            <a:r>
              <a:rPr lang="en-US" sz="2400" dirty="0">
                <a:latin typeface="Times New Roman" panose="02020603050405020304" pitchFamily="18" charset="0"/>
                <a:cs typeface="Times New Roman" panose="02020603050405020304" pitchFamily="18" charset="0"/>
              </a:rPr>
              <a:t>Data does not provide for in-depth analysis of relationships between time-related factors (e.g. timing of first ANC visit, HIV test, ART initiation, or viral suppression) impacting infant HIV status. </a:t>
            </a:r>
          </a:p>
          <a:p>
            <a:r>
              <a:rPr lang="en-US" sz="2400" dirty="0">
                <a:latin typeface="Times New Roman" panose="02020603050405020304" pitchFamily="18" charset="0"/>
                <a:cs typeface="Times New Roman" panose="02020603050405020304" pitchFamily="18" charset="0"/>
              </a:rPr>
              <a:t>Non-responses for participation in the survey or non-consents to blood testing at the time of the survey which may be associated with HIV status potentially skew data. </a:t>
            </a:r>
          </a:p>
        </p:txBody>
      </p:sp>
    </p:spTree>
    <p:custDataLst>
      <p:tags r:id="rId1"/>
    </p:custDataLst>
    <p:extLst>
      <p:ext uri="{BB962C8B-B14F-4D97-AF65-F5344CB8AC3E}">
        <p14:creationId xmlns:p14="http://schemas.microsoft.com/office/powerpoint/2010/main" val="1030110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99102-9966-999F-8C1A-F1D7E7D7AB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007BE1-AF38-96B6-2F54-DEB08CAFBE7E}"/>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Public Health Lessons Learned</a:t>
            </a:r>
          </a:p>
        </p:txBody>
      </p:sp>
      <p:sp>
        <p:nvSpPr>
          <p:cNvPr id="3" name="Content Placeholder 2">
            <a:extLst>
              <a:ext uri="{FF2B5EF4-FFF2-40B4-BE49-F238E27FC236}">
                <a16:creationId xmlns:a16="http://schemas.microsoft.com/office/drawing/2014/main" id="{691D3E25-29DF-0711-55D4-7C690FD421BE}"/>
              </a:ext>
            </a:extLst>
          </p:cNvPr>
          <p:cNvSpPr>
            <a:spLocks noGrp="1"/>
          </p:cNvSpPr>
          <p:nvPr>
            <p:ph idx="1"/>
          </p:nvPr>
        </p:nvSpPr>
        <p:spPr>
          <a:xfrm>
            <a:off x="1265853" y="1447800"/>
            <a:ext cx="7543800" cy="4572000"/>
          </a:xfrm>
        </p:spPr>
        <p:txBody>
          <a:bodyPr>
            <a:normAutofit/>
          </a:bodyPr>
          <a:lstStyle/>
          <a:p>
            <a:r>
              <a:rPr lang="en-US" sz="2400" dirty="0">
                <a:latin typeface="Times New Roman" panose="02020603050405020304" pitchFamily="18" charset="0"/>
                <a:cs typeface="Times New Roman" panose="02020603050405020304" pitchFamily="18" charset="0"/>
              </a:rPr>
              <a:t>The complex, multifaceted interaction between maternal health behaviors, cultural beliefs and attitudes, and socioeconomic status, and access to quality health services significantly influences MTCT transmission rates. </a:t>
            </a:r>
          </a:p>
          <a:p>
            <a:r>
              <a:rPr lang="en-US" sz="2400" dirty="0">
                <a:latin typeface="Times New Roman" panose="02020603050405020304" pitchFamily="18" charset="0"/>
                <a:cs typeface="Times New Roman" panose="02020603050405020304" pitchFamily="18" charset="0"/>
              </a:rPr>
              <a:t>Barriers to care and loss to follow up at ANC services translates into lost opportunities for counseling, testing and retesting, and treatment. </a:t>
            </a:r>
          </a:p>
        </p:txBody>
      </p:sp>
      <p:pic>
        <p:nvPicPr>
          <p:cNvPr id="5" name="Picture 4">
            <a:extLst>
              <a:ext uri="{FF2B5EF4-FFF2-40B4-BE49-F238E27FC236}">
                <a16:creationId xmlns:a16="http://schemas.microsoft.com/office/drawing/2014/main" id="{7CBA0C41-CD3F-4C88-BEFC-4D6D6697A925}"/>
              </a:ext>
            </a:extLst>
          </p:cNvPr>
          <p:cNvPicPr>
            <a:picLocks noChangeAspect="1"/>
          </p:cNvPicPr>
          <p:nvPr/>
        </p:nvPicPr>
        <p:blipFill>
          <a:blip r:embed="rId3"/>
          <a:stretch>
            <a:fillRect/>
          </a:stretch>
        </p:blipFill>
        <p:spPr>
          <a:xfrm>
            <a:off x="2148678" y="4724400"/>
            <a:ext cx="4846644" cy="1564548"/>
          </a:xfrm>
          <a:prstGeom prst="rect">
            <a:avLst/>
          </a:prstGeom>
        </p:spPr>
      </p:pic>
    </p:spTree>
    <p:custDataLst>
      <p:tags r:id="rId1"/>
    </p:custDataLst>
    <p:extLst>
      <p:ext uri="{BB962C8B-B14F-4D97-AF65-F5344CB8AC3E}">
        <p14:creationId xmlns:p14="http://schemas.microsoft.com/office/powerpoint/2010/main" val="4231179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47D14-693D-F45C-C154-4AE299151B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E55768-E3BA-7E1E-604E-DF0654595A85}"/>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Recommendations/Future Work</a:t>
            </a:r>
          </a:p>
        </p:txBody>
      </p:sp>
      <p:sp>
        <p:nvSpPr>
          <p:cNvPr id="3" name="Content Placeholder 2">
            <a:extLst>
              <a:ext uri="{FF2B5EF4-FFF2-40B4-BE49-F238E27FC236}">
                <a16:creationId xmlns:a16="http://schemas.microsoft.com/office/drawing/2014/main" id="{DCAA3C51-0777-5A03-D1E1-8739E365CB63}"/>
              </a:ext>
            </a:extLst>
          </p:cNvPr>
          <p:cNvSpPr>
            <a:spLocks noGrp="1"/>
          </p:cNvSpPr>
          <p:nvPr>
            <p:ph idx="1"/>
          </p:nvPr>
        </p:nvSpPr>
        <p:spPr/>
        <p:txBody>
          <a:bodyPr>
            <a:normAutofit/>
          </a:bodyPr>
          <a:lstStyle/>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Improve retention in care and adherence to ART among HIV-positive pregnant and breastfeeding women. </a:t>
            </a:r>
          </a:p>
          <a:p>
            <a:pPr lvl="1"/>
            <a:r>
              <a:rPr lang="en-US" sz="2000" dirty="0">
                <a:latin typeface="Times New Roman" panose="02020603050405020304" pitchFamily="18" charset="0"/>
                <a:cs typeface="Times New Roman" panose="02020603050405020304" pitchFamily="18" charset="0"/>
              </a:rPr>
              <a:t>Promote early access to ANC visits and increased frequency of ANC. </a:t>
            </a:r>
          </a:p>
          <a:p>
            <a:pPr lvl="1"/>
            <a:r>
              <a:rPr lang="en-US" sz="2000" dirty="0">
                <a:latin typeface="Times New Roman" panose="02020603050405020304" pitchFamily="18" charset="0"/>
                <a:cs typeface="Times New Roman" panose="02020603050405020304" pitchFamily="18" charset="0"/>
              </a:rPr>
              <a:t>Improve access to quality health services for increased HIV-testing and ART adherence. </a:t>
            </a:r>
          </a:p>
          <a:p>
            <a:pPr lvl="1"/>
            <a:r>
              <a:rPr lang="en-US" sz="2000" dirty="0">
                <a:latin typeface="Times New Roman" panose="02020603050405020304" pitchFamily="18" charset="0"/>
                <a:cs typeface="Times New Roman" panose="02020603050405020304" pitchFamily="18" charset="0"/>
              </a:rPr>
              <a:t>Increase skilled health services to improve early infant testing, early prophylaxis, and HIV retesting post-breastfeeding. </a:t>
            </a:r>
          </a:p>
        </p:txBody>
      </p:sp>
    </p:spTree>
    <p:custDataLst>
      <p:tags r:id="rId1"/>
    </p:custDataLst>
    <p:extLst>
      <p:ext uri="{BB962C8B-B14F-4D97-AF65-F5344CB8AC3E}">
        <p14:creationId xmlns:p14="http://schemas.microsoft.com/office/powerpoint/2010/main" val="2530876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a:t>
            </a:r>
          </a:p>
        </p:txBody>
      </p:sp>
      <p:sp>
        <p:nvSpPr>
          <p:cNvPr id="3" name="Content Placeholder 2"/>
          <p:cNvSpPr>
            <a:spLocks noGrp="1"/>
          </p:cNvSpPr>
          <p:nvPr>
            <p:ph idx="1"/>
          </p:nvPr>
        </p:nvSpPr>
        <p:spPr/>
        <p:txBody>
          <a:bodyPr>
            <a:normAutofit/>
          </a:bodyPr>
          <a:lstStyle/>
          <a:p>
            <a:r>
              <a:rPr lang="en-US" sz="2800" dirty="0"/>
              <a:t>I, Laura Iannopollo, have no financial disclosures that would be a potential conflict of interest with this presentation. </a:t>
            </a:r>
          </a:p>
        </p:txBody>
      </p:sp>
    </p:spTree>
    <p:custDataLst>
      <p:tags r:id="rId1"/>
    </p:custDataLst>
    <p:extLst>
      <p:ext uri="{BB962C8B-B14F-4D97-AF65-F5344CB8AC3E}">
        <p14:creationId xmlns:p14="http://schemas.microsoft.com/office/powerpoint/2010/main" val="3931131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283CC-2059-C657-1F4B-CF619E681F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27F763-D6E0-EBDE-2118-69949201C13D}"/>
              </a:ext>
            </a:extLst>
          </p:cNvPr>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ePortfolio</a:t>
            </a:r>
            <a:r>
              <a:rPr lang="en-US" dirty="0">
                <a:latin typeface="Times New Roman" panose="02020603050405020304" pitchFamily="18" charset="0"/>
                <a:cs typeface="Times New Roman" panose="02020603050405020304" pitchFamily="18" charset="0"/>
              </a:rPr>
              <a:t> Link</a:t>
            </a:r>
          </a:p>
        </p:txBody>
      </p:sp>
      <p:sp>
        <p:nvSpPr>
          <p:cNvPr id="3" name="Content Placeholder 2">
            <a:extLst>
              <a:ext uri="{FF2B5EF4-FFF2-40B4-BE49-F238E27FC236}">
                <a16:creationId xmlns:a16="http://schemas.microsoft.com/office/drawing/2014/main" id="{D0682AEE-E5C6-D9D7-5B85-64FDAF661C08}"/>
              </a:ext>
            </a:extLst>
          </p:cNvPr>
          <p:cNvSpPr>
            <a:spLocks noGrp="1"/>
          </p:cNvSpPr>
          <p:nvPr>
            <p:ph idx="1"/>
          </p:nvPr>
        </p:nvSpPr>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hlinkClick r:id="rId3"/>
              </a:rPr>
              <a:t>https://www.lauraiannopollo.com/</a:t>
            </a: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27CB88A2-8E69-FEB7-0F89-0FB1EB9208E8}"/>
              </a:ext>
            </a:extLst>
          </p:cNvPr>
          <p:cNvPicPr>
            <a:picLocks noChangeAspect="1"/>
          </p:cNvPicPr>
          <p:nvPr/>
        </p:nvPicPr>
        <p:blipFill>
          <a:blip r:embed="rId4"/>
          <a:stretch>
            <a:fillRect/>
          </a:stretch>
        </p:blipFill>
        <p:spPr>
          <a:xfrm>
            <a:off x="1278294" y="2514600"/>
            <a:ext cx="7391400" cy="3126357"/>
          </a:xfrm>
          <a:prstGeom prst="rect">
            <a:avLst/>
          </a:prstGeom>
        </p:spPr>
      </p:pic>
    </p:spTree>
    <p:custDataLst>
      <p:tags r:id="rId1"/>
    </p:custDataLst>
    <p:extLst>
      <p:ext uri="{BB962C8B-B14F-4D97-AF65-F5344CB8AC3E}">
        <p14:creationId xmlns:p14="http://schemas.microsoft.com/office/powerpoint/2010/main" val="3246025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a:t>
            </a:r>
          </a:p>
        </p:txBody>
      </p:sp>
      <p:pic>
        <p:nvPicPr>
          <p:cNvPr id="9" name="Content Placeholder 8">
            <a:extLst>
              <a:ext uri="{FF2B5EF4-FFF2-40B4-BE49-F238E27FC236}">
                <a16:creationId xmlns:a16="http://schemas.microsoft.com/office/drawing/2014/main" id="{D59EFBAD-1623-AAC7-E206-39319220EB82}"/>
              </a:ext>
            </a:extLst>
          </p:cNvPr>
          <p:cNvPicPr>
            <a:picLocks noGrp="1" noChangeAspect="1"/>
          </p:cNvPicPr>
          <p:nvPr>
            <p:ph idx="1"/>
          </p:nvPr>
        </p:nvPicPr>
        <p:blipFill>
          <a:blip r:embed="rId3"/>
          <a:stretch>
            <a:fillRect/>
          </a:stretch>
        </p:blipFill>
        <p:spPr>
          <a:xfrm>
            <a:off x="228601" y="1752600"/>
            <a:ext cx="2806572" cy="3810000"/>
          </a:xfrm>
        </p:spPr>
      </p:pic>
      <p:pic>
        <p:nvPicPr>
          <p:cNvPr id="11" name="Picture 10">
            <a:extLst>
              <a:ext uri="{FF2B5EF4-FFF2-40B4-BE49-F238E27FC236}">
                <a16:creationId xmlns:a16="http://schemas.microsoft.com/office/drawing/2014/main" id="{7B4107C6-A9A1-7C14-4D54-CA06C3E2A112}"/>
              </a:ext>
            </a:extLst>
          </p:cNvPr>
          <p:cNvPicPr>
            <a:picLocks noChangeAspect="1"/>
          </p:cNvPicPr>
          <p:nvPr/>
        </p:nvPicPr>
        <p:blipFill>
          <a:blip r:embed="rId4"/>
          <a:stretch>
            <a:fillRect/>
          </a:stretch>
        </p:blipFill>
        <p:spPr>
          <a:xfrm>
            <a:off x="3168714" y="1752600"/>
            <a:ext cx="2806572" cy="3810000"/>
          </a:xfrm>
          <a:prstGeom prst="rect">
            <a:avLst/>
          </a:prstGeom>
        </p:spPr>
      </p:pic>
      <p:pic>
        <p:nvPicPr>
          <p:cNvPr id="13" name="Picture 12">
            <a:extLst>
              <a:ext uri="{FF2B5EF4-FFF2-40B4-BE49-F238E27FC236}">
                <a16:creationId xmlns:a16="http://schemas.microsoft.com/office/drawing/2014/main" id="{465BDD4A-868A-20BD-8899-D2AC01C7B6F7}"/>
              </a:ext>
            </a:extLst>
          </p:cNvPr>
          <p:cNvPicPr>
            <a:picLocks noChangeAspect="1"/>
          </p:cNvPicPr>
          <p:nvPr/>
        </p:nvPicPr>
        <p:blipFill>
          <a:blip r:embed="rId5"/>
          <a:stretch>
            <a:fillRect/>
          </a:stretch>
        </p:blipFill>
        <p:spPr>
          <a:xfrm>
            <a:off x="6099496" y="1752600"/>
            <a:ext cx="2806573" cy="3810000"/>
          </a:xfrm>
          <a:prstGeom prst="rect">
            <a:avLst/>
          </a:prstGeom>
        </p:spPr>
      </p:pic>
    </p:spTree>
    <p:custDataLst>
      <p:tags r:id="rId1"/>
    </p:custDataLst>
    <p:extLst>
      <p:ext uri="{BB962C8B-B14F-4D97-AF65-F5344CB8AC3E}">
        <p14:creationId xmlns:p14="http://schemas.microsoft.com/office/powerpoint/2010/main" val="1557002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53406-9112-8C9F-71A8-5CF66584D5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25879C-0A58-1E66-9E4C-2DF2BD91D2C1}"/>
              </a:ext>
            </a:extLst>
          </p:cNvPr>
          <p:cNvSpPr>
            <a:spLocks noGrp="1"/>
          </p:cNvSpPr>
          <p:nvPr>
            <p:ph type="title"/>
          </p:nvPr>
        </p:nvSpPr>
        <p:spPr/>
        <p:txBody>
          <a:bodyPr/>
          <a:lstStyle/>
          <a:p>
            <a:r>
              <a:rPr lang="en-US" dirty="0"/>
              <a:t>Questions?</a:t>
            </a:r>
          </a:p>
        </p:txBody>
      </p:sp>
      <p:pic>
        <p:nvPicPr>
          <p:cNvPr id="10" name="Picture 9">
            <a:extLst>
              <a:ext uri="{FF2B5EF4-FFF2-40B4-BE49-F238E27FC236}">
                <a16:creationId xmlns:a16="http://schemas.microsoft.com/office/drawing/2014/main" id="{3D6685BD-741B-99F8-DC96-244BF66EE992}"/>
              </a:ext>
            </a:extLst>
          </p:cNvPr>
          <p:cNvPicPr>
            <a:picLocks noChangeAspect="1"/>
          </p:cNvPicPr>
          <p:nvPr/>
        </p:nvPicPr>
        <p:blipFill>
          <a:blip r:embed="rId3"/>
          <a:stretch>
            <a:fillRect/>
          </a:stretch>
        </p:blipFill>
        <p:spPr>
          <a:xfrm>
            <a:off x="762000" y="2514600"/>
            <a:ext cx="4281028" cy="3210771"/>
          </a:xfrm>
          <a:prstGeom prst="rect">
            <a:avLst/>
          </a:prstGeom>
        </p:spPr>
      </p:pic>
      <p:pic>
        <p:nvPicPr>
          <p:cNvPr id="11" name="Picture 10">
            <a:extLst>
              <a:ext uri="{FF2B5EF4-FFF2-40B4-BE49-F238E27FC236}">
                <a16:creationId xmlns:a16="http://schemas.microsoft.com/office/drawing/2014/main" id="{F3A1E79F-996A-8EBE-A419-57BA3EDE5278}"/>
              </a:ext>
            </a:extLst>
          </p:cNvPr>
          <p:cNvPicPr>
            <a:picLocks noChangeAspect="1"/>
          </p:cNvPicPr>
          <p:nvPr/>
        </p:nvPicPr>
        <p:blipFill>
          <a:blip r:embed="rId4"/>
          <a:stretch>
            <a:fillRect/>
          </a:stretch>
        </p:blipFill>
        <p:spPr>
          <a:xfrm>
            <a:off x="5562600" y="2557197"/>
            <a:ext cx="2514600" cy="31681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2301677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E9425-CF89-3063-7FD9-E51EA9F08B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A4BB61-2EF8-5556-379E-D264901C4DC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Outline</a:t>
            </a:r>
          </a:p>
        </p:txBody>
      </p:sp>
      <p:sp>
        <p:nvSpPr>
          <p:cNvPr id="3" name="Content Placeholder 2">
            <a:extLst>
              <a:ext uri="{FF2B5EF4-FFF2-40B4-BE49-F238E27FC236}">
                <a16:creationId xmlns:a16="http://schemas.microsoft.com/office/drawing/2014/main" id="{1BCB104D-D80D-B6D0-B6EA-F309A4DE2644}"/>
              </a:ext>
            </a:extLst>
          </p:cNvPr>
          <p:cNvSpPr>
            <a:spLocks noGrp="1"/>
          </p:cNvSpPr>
          <p:nvPr>
            <p:ph idx="1"/>
          </p:nvPr>
        </p:nvSpPr>
        <p:spPr/>
        <p:txBody>
          <a:bodyPr>
            <a:normAutofit fontScale="92500" lnSpcReduction="10000"/>
          </a:bodyPr>
          <a:lstStyle/>
          <a:p>
            <a:r>
              <a:rPr lang="en-US" sz="2400" dirty="0">
                <a:latin typeface="Times New Roman" panose="02020603050405020304" pitchFamily="18" charset="0"/>
                <a:cs typeface="Times New Roman" panose="02020603050405020304" pitchFamily="18" charset="0"/>
              </a:rPr>
              <a:t>Competencies / SDG / Variables </a:t>
            </a:r>
          </a:p>
          <a:p>
            <a:r>
              <a:rPr lang="en-US" sz="2400" dirty="0">
                <a:latin typeface="Times New Roman" panose="02020603050405020304" pitchFamily="18" charset="0"/>
                <a:cs typeface="Times New Roman" panose="02020603050405020304" pitchFamily="18" charset="0"/>
              </a:rPr>
              <a:t>Background</a:t>
            </a:r>
          </a:p>
          <a:p>
            <a:r>
              <a:rPr lang="en-US" sz="2400" dirty="0">
                <a:latin typeface="Times New Roman" panose="02020603050405020304" pitchFamily="18" charset="0"/>
                <a:cs typeface="Times New Roman" panose="02020603050405020304" pitchFamily="18" charset="0"/>
              </a:rPr>
              <a:t>Public Health Significance</a:t>
            </a:r>
          </a:p>
          <a:p>
            <a:r>
              <a:rPr lang="en-US" sz="2400" dirty="0">
                <a:latin typeface="Times New Roman" panose="02020603050405020304" pitchFamily="18" charset="0"/>
                <a:cs typeface="Times New Roman" panose="02020603050405020304" pitchFamily="18" charset="0"/>
              </a:rPr>
              <a:t>Methodology</a:t>
            </a:r>
          </a:p>
          <a:p>
            <a:r>
              <a:rPr lang="en-US" sz="2400" dirty="0">
                <a:latin typeface="Times New Roman" panose="02020603050405020304" pitchFamily="18" charset="0"/>
                <a:cs typeface="Times New Roman" panose="02020603050405020304" pitchFamily="18" charset="0"/>
              </a:rPr>
              <a:t>Results</a:t>
            </a:r>
          </a:p>
          <a:p>
            <a:r>
              <a:rPr lang="en-US" sz="2400" dirty="0">
                <a:latin typeface="Times New Roman" panose="02020603050405020304" pitchFamily="18" charset="0"/>
                <a:cs typeface="Times New Roman" panose="02020603050405020304" pitchFamily="18" charset="0"/>
              </a:rPr>
              <a:t>Discussion</a:t>
            </a:r>
          </a:p>
          <a:p>
            <a:r>
              <a:rPr lang="en-US" sz="2400" dirty="0">
                <a:latin typeface="Times New Roman" panose="02020603050405020304" pitchFamily="18" charset="0"/>
                <a:cs typeface="Times New Roman" panose="02020603050405020304" pitchFamily="18" charset="0"/>
              </a:rPr>
              <a:t>Limitations</a:t>
            </a:r>
          </a:p>
          <a:p>
            <a:r>
              <a:rPr lang="en-US" sz="2400" dirty="0">
                <a:latin typeface="Times New Roman" panose="02020603050405020304" pitchFamily="18" charset="0"/>
                <a:cs typeface="Times New Roman" panose="02020603050405020304" pitchFamily="18" charset="0"/>
              </a:rPr>
              <a:t>Public Health Lessons Learned</a:t>
            </a:r>
          </a:p>
          <a:p>
            <a:r>
              <a:rPr lang="en-US" sz="2400" dirty="0">
                <a:latin typeface="Times New Roman" panose="02020603050405020304" pitchFamily="18" charset="0"/>
                <a:cs typeface="Times New Roman" panose="02020603050405020304" pitchFamily="18" charset="0"/>
              </a:rPr>
              <a:t>Recommendations / Future Work</a:t>
            </a:r>
          </a:p>
          <a:p>
            <a:r>
              <a:rPr lang="en-US" sz="2400" dirty="0" err="1">
                <a:latin typeface="Times New Roman" panose="02020603050405020304" pitchFamily="18" charset="0"/>
                <a:cs typeface="Times New Roman" panose="02020603050405020304" pitchFamily="18" charset="0"/>
              </a:rPr>
              <a:t>ePortfolio</a:t>
            </a:r>
            <a:r>
              <a:rPr lang="en-US" sz="2400" dirty="0">
                <a:latin typeface="Times New Roman" panose="02020603050405020304" pitchFamily="18" charset="0"/>
                <a:cs typeface="Times New Roman" panose="02020603050405020304" pitchFamily="18" charset="0"/>
              </a:rPr>
              <a:t> Link</a:t>
            </a:r>
          </a:p>
          <a:p>
            <a:r>
              <a:rPr lang="en-US" sz="2400" dirty="0">
                <a:latin typeface="Times New Roman" panose="02020603050405020304" pitchFamily="18" charset="0"/>
                <a:cs typeface="Times New Roman" panose="02020603050405020304" pitchFamily="18" charset="0"/>
              </a:rPr>
              <a:t>Acknowledgements</a:t>
            </a:r>
          </a:p>
          <a:p>
            <a:r>
              <a:rPr lang="en-US" sz="2400" dirty="0">
                <a:latin typeface="Times New Roman" panose="02020603050405020304" pitchFamily="18" charset="0"/>
                <a:cs typeface="Times New Roman" panose="02020603050405020304" pitchFamily="18" charset="0"/>
              </a:rPr>
              <a:t>References</a:t>
            </a:r>
          </a:p>
          <a:p>
            <a:endParaRPr lang="en-US" sz="24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167394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20DDB-5AD2-67D4-C0F8-B3549ED61A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521833-3EB7-41FE-BE61-52C2A74966E8}"/>
              </a:ext>
            </a:extLst>
          </p:cNvPr>
          <p:cNvSpPr>
            <a:spLocks noGrp="1"/>
          </p:cNvSpPr>
          <p:nvPr>
            <p:ph type="title"/>
          </p:nvPr>
        </p:nvSpPr>
        <p:spPr/>
        <p:txBody>
          <a:bodyPr/>
          <a:lstStyle/>
          <a:p>
            <a:r>
              <a:rPr lang="en-US" sz="3600" dirty="0"/>
              <a:t>Competencies / SDG / Variables</a:t>
            </a:r>
            <a:endParaRPr lang="en-US" dirty="0"/>
          </a:p>
        </p:txBody>
      </p:sp>
      <p:sp>
        <p:nvSpPr>
          <p:cNvPr id="3" name="Content Placeholder 2">
            <a:extLst>
              <a:ext uri="{FF2B5EF4-FFF2-40B4-BE49-F238E27FC236}">
                <a16:creationId xmlns:a16="http://schemas.microsoft.com/office/drawing/2014/main" id="{DC5D89B3-B41C-D922-D00D-B9C1ED5ABA08}"/>
              </a:ext>
            </a:extLst>
          </p:cNvPr>
          <p:cNvSpPr>
            <a:spLocks noGrp="1"/>
          </p:cNvSpPr>
          <p:nvPr>
            <p:ph idx="1"/>
          </p:nvPr>
        </p:nvSpPr>
        <p:spPr/>
        <p:txBody>
          <a:bodyPr>
            <a:normAutofit/>
          </a:bodyPr>
          <a:lstStyle/>
          <a:p>
            <a:pPr marL="0" indent="0">
              <a:buNone/>
            </a:pPr>
            <a:r>
              <a:rPr lang="en-US" sz="1400" b="1" dirty="0">
                <a:latin typeface="Times New Roman" panose="02020603050405020304" pitchFamily="18" charset="0"/>
                <a:cs typeface="Times New Roman" panose="02020603050405020304" pitchFamily="18" charset="0"/>
              </a:rPr>
              <a:t>Program Competencies</a:t>
            </a:r>
          </a:p>
          <a:p>
            <a:r>
              <a:rPr lang="en-US" sz="1400" dirty="0">
                <a:latin typeface="Times New Roman" panose="02020603050405020304" pitchFamily="18" charset="0"/>
                <a:cs typeface="Times New Roman" panose="02020603050405020304" pitchFamily="18" charset="0"/>
              </a:rPr>
              <a:t>C-2. Select quantitative and qualitative data collection methods appropriate for a given public health context. </a:t>
            </a:r>
          </a:p>
          <a:p>
            <a:r>
              <a:rPr lang="en-US" sz="1400" dirty="0">
                <a:latin typeface="Times New Roman" panose="02020603050405020304" pitchFamily="18" charset="0"/>
                <a:cs typeface="Times New Roman" panose="02020603050405020304" pitchFamily="18" charset="0"/>
              </a:rPr>
              <a:t>C-4. Interpret results of data analysis for public health research, policy or practice. </a:t>
            </a:r>
          </a:p>
          <a:p>
            <a:r>
              <a:rPr lang="en-US" sz="1400" dirty="0">
                <a:latin typeface="Times New Roman" panose="02020603050405020304" pitchFamily="18" charset="0"/>
                <a:cs typeface="Times New Roman" panose="02020603050405020304" pitchFamily="18" charset="0"/>
              </a:rPr>
              <a:t>C-7. Assess population needs, assets, and capacities that affect communities’ health. </a:t>
            </a:r>
          </a:p>
          <a:p>
            <a:r>
              <a:rPr lang="en-US" sz="1400" dirty="0">
                <a:latin typeface="Times New Roman" panose="02020603050405020304" pitchFamily="18" charset="0"/>
                <a:cs typeface="Times New Roman" panose="02020603050405020304" pitchFamily="18" charset="0"/>
              </a:rPr>
              <a:t>GH 5. Evaluate barriers to population health services in low- and middle-income countries and the capacity of public health systems for disease surveillance and monitoring. </a:t>
            </a:r>
          </a:p>
          <a:p>
            <a:r>
              <a:rPr lang="en-US" sz="1400" dirty="0">
                <a:latin typeface="Times New Roman" panose="02020603050405020304" pitchFamily="18" charset="0"/>
                <a:cs typeface="Times New Roman" panose="02020603050405020304" pitchFamily="18" charset="0"/>
              </a:rPr>
              <a:t>C-19. Communicate audience-appropriate public health content, both in writing and through oral presentation. </a:t>
            </a:r>
            <a:endParaRPr lang="en-US" sz="1400" b="1" dirty="0">
              <a:latin typeface="Times New Roman" panose="02020603050405020304" pitchFamily="18" charset="0"/>
              <a:cs typeface="Times New Roman" panose="02020603050405020304" pitchFamily="18" charset="0"/>
            </a:endParaRPr>
          </a:p>
          <a:p>
            <a:pPr marL="0" indent="0">
              <a:buNone/>
            </a:pPr>
            <a:r>
              <a:rPr lang="en-US" sz="1400" b="1" dirty="0">
                <a:latin typeface="Times New Roman" panose="02020603050405020304" pitchFamily="18" charset="0"/>
                <a:cs typeface="Times New Roman" panose="02020603050405020304" pitchFamily="18" charset="0"/>
              </a:rPr>
              <a:t>Sustainable Development Goal</a:t>
            </a:r>
          </a:p>
          <a:p>
            <a:r>
              <a:rPr lang="en-US" sz="1400" dirty="0">
                <a:latin typeface="Times New Roman" panose="02020603050405020304" pitchFamily="18" charset="0"/>
                <a:cs typeface="Times New Roman" panose="02020603050405020304" pitchFamily="18" charset="0"/>
              </a:rPr>
              <a:t>SDG 3: Ensure healthy lives and promote well-being for all at all ages. </a:t>
            </a:r>
          </a:p>
          <a:p>
            <a:pPr lvl="1"/>
            <a:r>
              <a:rPr lang="en-US" sz="1400" dirty="0">
                <a:latin typeface="Times New Roman" panose="02020603050405020304" pitchFamily="18" charset="0"/>
                <a:cs typeface="Times New Roman" panose="02020603050405020304" pitchFamily="18" charset="0"/>
              </a:rPr>
              <a:t>Target 3.3 By 2030, </a:t>
            </a:r>
            <a:r>
              <a:rPr lang="en-US" sz="1400" u="sng" dirty="0">
                <a:latin typeface="Times New Roman" panose="02020603050405020304" pitchFamily="18" charset="0"/>
                <a:cs typeface="Times New Roman" panose="02020603050405020304" pitchFamily="18" charset="0"/>
              </a:rPr>
              <a:t>end the epidemics of AIDS</a:t>
            </a:r>
            <a:r>
              <a:rPr lang="en-US" sz="1400" dirty="0">
                <a:latin typeface="Times New Roman" panose="02020603050405020304" pitchFamily="18" charset="0"/>
                <a:cs typeface="Times New Roman" panose="02020603050405020304" pitchFamily="18" charset="0"/>
              </a:rPr>
              <a:t>, tuberculosis, malaria and neglected tropical diseases and combat hepatitis, water-borne diseases and other communicable diseases. </a:t>
            </a:r>
          </a:p>
          <a:p>
            <a:pPr marL="0" indent="0">
              <a:buNone/>
            </a:pPr>
            <a:r>
              <a:rPr lang="en-US" sz="1400" b="1" dirty="0">
                <a:latin typeface="Times New Roman" panose="02020603050405020304" pitchFamily="18" charset="0"/>
                <a:cs typeface="Times New Roman" panose="02020603050405020304" pitchFamily="18" charset="0"/>
              </a:rPr>
              <a:t>Variables of Interest </a:t>
            </a:r>
          </a:p>
          <a:p>
            <a:r>
              <a:rPr lang="en-US" sz="1400" dirty="0">
                <a:latin typeface="Times New Roman" panose="02020603050405020304" pitchFamily="18" charset="0"/>
                <a:cs typeface="Times New Roman" panose="02020603050405020304" pitchFamily="18" charset="0"/>
              </a:rPr>
              <a:t>Among pregnant women: age, education, marital status, wealth quintile, residence, antenatal care, HIV status (maternal and infant), received antiretroviral therapy, viral load suppression, breastfeeding status, early infant testing.  </a:t>
            </a:r>
          </a:p>
        </p:txBody>
      </p:sp>
    </p:spTree>
    <p:custDataLst>
      <p:tags r:id="rId1"/>
    </p:custDataLst>
    <p:extLst>
      <p:ext uri="{BB962C8B-B14F-4D97-AF65-F5344CB8AC3E}">
        <p14:creationId xmlns:p14="http://schemas.microsoft.com/office/powerpoint/2010/main" val="1278828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89A99-E9A5-0A38-8DCA-0D06022642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529B98-BDE6-5F89-AA87-9C56EE7F676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Background</a:t>
            </a:r>
          </a:p>
        </p:txBody>
      </p:sp>
      <p:sp>
        <p:nvSpPr>
          <p:cNvPr id="3" name="Content Placeholder 2">
            <a:extLst>
              <a:ext uri="{FF2B5EF4-FFF2-40B4-BE49-F238E27FC236}">
                <a16:creationId xmlns:a16="http://schemas.microsoft.com/office/drawing/2014/main" id="{1DE52F28-4257-35DB-B604-5C6AE5539C04}"/>
              </a:ext>
            </a:extLst>
          </p:cNvPr>
          <p:cNvSpPr>
            <a:spLocks noGrp="1"/>
          </p:cNvSpPr>
          <p:nvPr>
            <p:ph idx="1"/>
          </p:nvPr>
        </p:nvSpPr>
        <p:spPr>
          <a:xfrm>
            <a:off x="1295400" y="1447800"/>
            <a:ext cx="7543800" cy="5486400"/>
          </a:xfrm>
        </p:spPr>
        <p:txBody>
          <a:bodyPr>
            <a:normAutofit/>
          </a:bodyPr>
          <a:lstStyle/>
          <a:p>
            <a:r>
              <a:rPr lang="en-US" sz="1600" dirty="0">
                <a:latin typeface="Times New Roman" panose="02020603050405020304" pitchFamily="18" charset="0"/>
                <a:cs typeface="Times New Roman" panose="02020603050405020304" pitchFamily="18" charset="0"/>
              </a:rPr>
              <a:t>Sub-Saharan Africa accounts for 64.9% of the global population living with HIV. </a:t>
            </a:r>
          </a:p>
          <a:p>
            <a:r>
              <a:rPr lang="en-US" sz="1600" dirty="0">
                <a:latin typeface="Times New Roman" panose="02020603050405020304" pitchFamily="18" charset="0"/>
                <a:cs typeface="Times New Roman" panose="02020603050405020304" pitchFamily="18" charset="0"/>
              </a:rPr>
              <a:t>Mozambique accounts for 9% of those in SSA living with HIV, of whom 62.5% were women (aged 15 and older).  </a:t>
            </a:r>
          </a:p>
          <a:p>
            <a:r>
              <a:rPr lang="en-US" sz="1600" dirty="0">
                <a:latin typeface="Times New Roman" panose="02020603050405020304" pitchFamily="18" charset="0"/>
                <a:cs typeface="Times New Roman" panose="02020603050405020304" pitchFamily="18" charset="0"/>
              </a:rPr>
              <a:t>Among all people living with HIV in Mozambique in 2022: 86%  knew their HIV status, 93% of those who were HIV-positive received ART, and 88% of those on ART were virally suppressed. </a:t>
            </a:r>
          </a:p>
          <a:p>
            <a:r>
              <a:rPr lang="en-US" sz="1600" dirty="0">
                <a:latin typeface="Times New Roman" panose="02020603050405020304" pitchFamily="18" charset="0"/>
                <a:cs typeface="Times New Roman" panose="02020603050405020304" pitchFamily="18" charset="0"/>
              </a:rPr>
              <a:t>Transmission occurs primarily through heterosexual relations, though other known drivers exist such as harmful gender norm, sexual violence, and mother-to-child transmission (MTCT). </a:t>
            </a:r>
          </a:p>
          <a:p>
            <a:r>
              <a:rPr lang="en-US" sz="1600" dirty="0">
                <a:latin typeface="Times New Roman" panose="02020603050405020304" pitchFamily="18" charset="0"/>
                <a:cs typeface="Times New Roman" panose="02020603050405020304" pitchFamily="18" charset="0"/>
              </a:rPr>
              <a:t>Without appropriate treatment15-30% of exposed infants will acquire HIV during gestation, with a further 5-15% of acquiring HIV through breastfeeding. </a:t>
            </a:r>
          </a:p>
          <a:p>
            <a:r>
              <a:rPr lang="en-US" sz="1600" dirty="0">
                <a:latin typeface="Times New Roman" panose="02020603050405020304" pitchFamily="18" charset="0"/>
                <a:cs typeface="Times New Roman" panose="02020603050405020304" pitchFamily="18" charset="0"/>
              </a:rPr>
              <a:t>Access and utilization of antenatal care (ANC) during pregnancy serves as a critical point of entry to comprehensive maternal and child health services, which include HIV testing services and treatment for prevention of MTCT. </a:t>
            </a:r>
            <a:endParaRPr lang="en-US" sz="2400" dirty="0">
              <a:latin typeface="Times New Roman" panose="02020603050405020304" pitchFamily="18" charset="0"/>
              <a:cs typeface="Times New Roman" panose="02020603050405020304" pitchFamily="18" charset="0"/>
            </a:endParaRPr>
          </a:p>
          <a:p>
            <a:pPr marL="0" indent="0">
              <a:buNone/>
            </a:pPr>
            <a:endParaRPr lang="en-US" sz="1600" dirty="0">
              <a:latin typeface="Times New Roman" panose="02020603050405020304" pitchFamily="18" charset="0"/>
              <a:cs typeface="Times New Roman" panose="02020603050405020304" pitchFamily="18" charset="0"/>
            </a:endParaRPr>
          </a:p>
          <a:p>
            <a:pPr marL="0" indent="0">
              <a:buNone/>
            </a:pPr>
            <a:r>
              <a:rPr lang="en-US" sz="1600" b="1" dirty="0">
                <a:latin typeface="Times New Roman" panose="02020603050405020304" pitchFamily="18" charset="0"/>
                <a:cs typeface="Times New Roman" panose="02020603050405020304" pitchFamily="18" charset="0"/>
              </a:rPr>
              <a:t>Problem Statement</a:t>
            </a:r>
            <a:r>
              <a:rPr lang="en-US" sz="1600" dirty="0">
                <a:latin typeface="Times New Roman" panose="02020603050405020304" pitchFamily="18" charset="0"/>
                <a:cs typeface="Times New Roman" panose="02020603050405020304" pitchFamily="18" charset="0"/>
              </a:rPr>
              <a:t>: The substantially high rate of HIV prevalence in Mozambique, especially among women of child-bearing age, leads to high HIV infection among their infants and impacts the overall national HIV/AIDS health burden.</a:t>
            </a:r>
          </a:p>
          <a:p>
            <a:pPr marL="0" indent="0">
              <a:buNone/>
            </a:pPr>
            <a:r>
              <a:rPr lang="en-US" sz="1600" dirty="0">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76689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4839B-D31B-B81B-1A8C-C1597CF437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2DDBEA-E482-CF8E-FA1E-032FFDE25F7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Background</a:t>
            </a:r>
          </a:p>
        </p:txBody>
      </p:sp>
      <p:sp>
        <p:nvSpPr>
          <p:cNvPr id="3" name="Content Placeholder 2">
            <a:extLst>
              <a:ext uri="{FF2B5EF4-FFF2-40B4-BE49-F238E27FC236}">
                <a16:creationId xmlns:a16="http://schemas.microsoft.com/office/drawing/2014/main" id="{DB60E7A9-BC09-60EF-396C-EE42C4B7E6AB}"/>
              </a:ext>
            </a:extLst>
          </p:cNvPr>
          <p:cNvSpPr>
            <a:spLocks noGrp="1"/>
          </p:cNvSpPr>
          <p:nvPr>
            <p:ph idx="1"/>
          </p:nvPr>
        </p:nvSpPr>
        <p:spPr>
          <a:xfrm>
            <a:off x="1219200" y="1371600"/>
            <a:ext cx="7543800" cy="5486400"/>
          </a:xfrm>
        </p:spPr>
        <p:txBody>
          <a:bodyPr>
            <a:normAutofit/>
          </a:bodyPr>
          <a:lstStyle/>
          <a:p>
            <a:pPr marL="0" indent="0">
              <a:buNone/>
            </a:pPr>
            <a:r>
              <a:rPr lang="en-US" sz="1400" b="1" u="sng" dirty="0">
                <a:latin typeface="Times New Roman" panose="02020603050405020304" pitchFamily="18" charset="0"/>
                <a:cs typeface="Times New Roman" panose="02020603050405020304" pitchFamily="18" charset="0"/>
              </a:rPr>
              <a:t>Four prong strategy for Prevention of MTCT (PMTCT) programs</a:t>
            </a:r>
            <a:r>
              <a:rPr lang="en-US" sz="1400" dirty="0">
                <a:latin typeface="Times New Roman" panose="02020603050405020304" pitchFamily="18" charset="0"/>
                <a:cs typeface="Times New Roman" panose="02020603050405020304" pitchFamily="18" charset="0"/>
              </a:rPr>
              <a:t>: </a:t>
            </a:r>
          </a:p>
          <a:p>
            <a:pPr marL="0" indent="0">
              <a:buNone/>
            </a:pPr>
            <a:r>
              <a:rPr lang="en-US" sz="1400" dirty="0">
                <a:latin typeface="Times New Roman" panose="02020603050405020304" pitchFamily="18" charset="0"/>
                <a:cs typeface="Times New Roman" panose="02020603050405020304" pitchFamily="18" charset="0"/>
              </a:rPr>
              <a:t>     Primary prevention of HIV infection in women of reproductive age and their partners.         </a:t>
            </a:r>
          </a:p>
          <a:p>
            <a:pPr marL="0" indent="0">
              <a:buNone/>
            </a:pPr>
            <a:r>
              <a:rPr lang="en-US" sz="1400" dirty="0">
                <a:latin typeface="Times New Roman" panose="02020603050405020304" pitchFamily="18" charset="0"/>
                <a:cs typeface="Times New Roman" panose="02020603050405020304" pitchFamily="18" charset="0"/>
              </a:rPr>
              <a:t>     Prevention of unintended pregnancies among HIV-positive women. </a:t>
            </a:r>
          </a:p>
          <a:p>
            <a:pPr marL="0" indent="0">
              <a:buNone/>
            </a:pPr>
            <a:r>
              <a:rPr lang="en-US" sz="1400" dirty="0">
                <a:latin typeface="Times New Roman" panose="02020603050405020304" pitchFamily="18" charset="0"/>
                <a:cs typeface="Times New Roman" panose="02020603050405020304" pitchFamily="18" charset="0"/>
              </a:rPr>
              <a:t>     Prevention of HIV transmission from infected mothers to their infants. </a:t>
            </a:r>
          </a:p>
          <a:p>
            <a:pPr marL="0" indent="0">
              <a:buNone/>
            </a:pPr>
            <a:r>
              <a:rPr lang="en-US" sz="1400" dirty="0">
                <a:latin typeface="Times New Roman" panose="02020603050405020304" pitchFamily="18" charset="0"/>
                <a:cs typeface="Times New Roman" panose="02020603050405020304" pitchFamily="18" charset="0"/>
              </a:rPr>
              <a:t>     Provide supportive care for HIV infected mothers, their infants, and family members.</a:t>
            </a:r>
          </a:p>
          <a:p>
            <a:pPr marL="0" indent="0">
              <a:buNone/>
            </a:pPr>
            <a:endParaRPr lang="en-US" sz="1400" b="1" u="sng" dirty="0">
              <a:latin typeface="Times New Roman" panose="02020603050405020304" pitchFamily="18" charset="0"/>
              <a:cs typeface="Times New Roman" panose="02020603050405020304" pitchFamily="18" charset="0"/>
            </a:endParaRPr>
          </a:p>
          <a:p>
            <a:pPr marL="0" indent="0">
              <a:buNone/>
            </a:pPr>
            <a:r>
              <a:rPr lang="en-US" sz="1400" b="1" u="sng" dirty="0">
                <a:latin typeface="Times New Roman" panose="02020603050405020304" pitchFamily="18" charset="0"/>
                <a:cs typeface="Times New Roman" panose="02020603050405020304" pitchFamily="18" charset="0"/>
              </a:rPr>
              <a:t>Elimination of MTCT Targets</a:t>
            </a:r>
            <a:r>
              <a:rPr lang="en-US" sz="1400" dirty="0">
                <a:latin typeface="Times New Roman" panose="02020603050405020304" pitchFamily="18" charset="0"/>
                <a:cs typeface="Times New Roman" panose="02020603050405020304" pitchFamily="18" charset="0"/>
              </a:rPr>
              <a:t>:</a:t>
            </a:r>
          </a:p>
          <a:p>
            <a:pPr marL="0" indent="0">
              <a:buNone/>
            </a:pPr>
            <a:r>
              <a:rPr lang="en-US" sz="1400" dirty="0">
                <a:latin typeface="Times New Roman" panose="02020603050405020304" pitchFamily="18" charset="0"/>
                <a:cs typeface="Times New Roman" panose="02020603050405020304" pitchFamily="18" charset="0"/>
              </a:rPr>
              <a:t>     95% of pregnant women attend ANC visit (at least one).</a:t>
            </a:r>
          </a:p>
          <a:p>
            <a:pPr marL="0" indent="0">
              <a:buNone/>
            </a:pPr>
            <a:r>
              <a:rPr lang="en-US" sz="1400" dirty="0">
                <a:latin typeface="Times New Roman" panose="02020603050405020304" pitchFamily="18" charset="0"/>
                <a:cs typeface="Times New Roman" panose="02020603050405020304" pitchFamily="18" charset="0"/>
              </a:rPr>
              <a:t>     95% of pregnant women tested for HIV.</a:t>
            </a:r>
            <a:r>
              <a:rPr lang="en-US" sz="1400" b="1"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     95% of HIV-positive pregnant women receive antiretroviral therapy (ART).</a:t>
            </a:r>
          </a:p>
          <a:p>
            <a:pPr marL="0" indent="0">
              <a:buNone/>
            </a:pPr>
            <a:endParaRPr lang="en-US" sz="1400" b="1" u="sng" dirty="0">
              <a:latin typeface="Times New Roman" panose="02020603050405020304" pitchFamily="18" charset="0"/>
              <a:cs typeface="Times New Roman" panose="02020603050405020304" pitchFamily="18" charset="0"/>
            </a:endParaRPr>
          </a:p>
          <a:p>
            <a:pPr marL="0" indent="0">
              <a:buNone/>
            </a:pPr>
            <a:r>
              <a:rPr lang="en-US" sz="1400" b="1" u="sng" dirty="0">
                <a:latin typeface="Times New Roman" panose="02020603050405020304" pitchFamily="18" charset="0"/>
                <a:cs typeface="Times New Roman" panose="02020603050405020304" pitchFamily="18" charset="0"/>
              </a:rPr>
              <a:t>Key Strategies adopted in Mozambique to improve PMTCT efforts</a:t>
            </a:r>
            <a:r>
              <a:rPr lang="en-US" sz="1400" dirty="0">
                <a:latin typeface="Times New Roman" panose="02020603050405020304" pitchFamily="18" charset="0"/>
                <a:cs typeface="Times New Roman" panose="02020603050405020304" pitchFamily="18" charset="0"/>
              </a:rPr>
              <a:t>: </a:t>
            </a:r>
          </a:p>
          <a:p>
            <a:pPr marL="0" indent="0">
              <a:buNone/>
            </a:pPr>
            <a:r>
              <a:rPr lang="en-US" sz="1400" dirty="0">
                <a:latin typeface="Times New Roman" panose="02020603050405020304" pitchFamily="18" charset="0"/>
                <a:cs typeface="Times New Roman" panose="02020603050405020304" pitchFamily="18" charset="0"/>
              </a:rPr>
              <a:t>     Integrated HIV Testing Services (HTS) with first ANC visit. </a:t>
            </a:r>
          </a:p>
          <a:p>
            <a:pPr marL="0" indent="0">
              <a:buNone/>
            </a:pPr>
            <a:r>
              <a:rPr lang="en-US" sz="1400" dirty="0">
                <a:latin typeface="Times New Roman" panose="02020603050405020304" pitchFamily="18" charset="0"/>
                <a:cs typeface="Times New Roman" panose="02020603050405020304" pitchFamily="18" charset="0"/>
              </a:rPr>
              <a:t>     Endorsed the Global Initiative for the elimination of vertical transmission, aiming to  </a:t>
            </a:r>
          </a:p>
          <a:p>
            <a:pPr marL="0" indent="0">
              <a:buNone/>
            </a:pPr>
            <a:r>
              <a:rPr lang="en-US" sz="1400" dirty="0">
                <a:latin typeface="Times New Roman" panose="02020603050405020304" pitchFamily="18" charset="0"/>
                <a:cs typeface="Times New Roman" panose="02020603050405020304" pitchFamily="18" charset="0"/>
              </a:rPr>
              <a:t>          reduce the transmission rate to </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5% and PMTCT coverage of 90%. </a:t>
            </a:r>
          </a:p>
          <a:p>
            <a:pPr marL="0" indent="0">
              <a:buNone/>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      Option B+ strategy recommended by WHO in 2015 was </a:t>
            </a:r>
            <a:r>
              <a:rPr lang="en-US" sz="1400" kern="100" dirty="0">
                <a:latin typeface="Aptos" panose="020B0004020202020204" pitchFamily="34" charset="0"/>
                <a:ea typeface="Aptos" panose="020B0004020202020204" pitchFamily="34" charset="0"/>
                <a:cs typeface="Times New Roman" panose="02020603050405020304" pitchFamily="18" charset="0"/>
              </a:rPr>
              <a:t>implemented  to provide ART to  </a:t>
            </a:r>
          </a:p>
          <a:p>
            <a:pPr marL="0" indent="0">
              <a:buNone/>
            </a:pPr>
            <a:r>
              <a:rPr lang="en-US" sz="1400" kern="100" dirty="0">
                <a:latin typeface="Aptos" panose="020B0004020202020204" pitchFamily="34" charset="0"/>
                <a:ea typeface="Aptos" panose="020B0004020202020204" pitchFamily="34" charset="0"/>
                <a:cs typeface="Times New Roman" panose="02020603050405020304" pitchFamily="18" charset="0"/>
              </a:rPr>
              <a:t>            seropositive pregnant women regardless of their CD4 count and staging. </a:t>
            </a:r>
          </a:p>
          <a:p>
            <a:pPr marL="0" indent="0">
              <a:buNone/>
            </a:pP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*World Health Organization recommends a minimum of 8</a:t>
            </a:r>
          </a:p>
          <a:p>
            <a:pPr marL="0" indent="0">
              <a:buNone/>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ANC visits to improve maternal and child health outcomes. </a:t>
            </a:r>
          </a:p>
          <a:p>
            <a:pPr marL="0" indent="0">
              <a:buNone/>
            </a:pPr>
            <a:endParaRPr lang="en-US" sz="1600" dirty="0">
              <a:latin typeface="Times New Roman" panose="02020603050405020304" pitchFamily="18" charset="0"/>
              <a:cs typeface="Times New Roman" panose="02020603050405020304" pitchFamily="18" charset="0"/>
            </a:endParaRPr>
          </a:p>
        </p:txBody>
      </p:sp>
      <p:sp>
        <p:nvSpPr>
          <p:cNvPr id="5" name="Arrow: Right 4">
            <a:extLst>
              <a:ext uri="{FF2B5EF4-FFF2-40B4-BE49-F238E27FC236}">
                <a16:creationId xmlns:a16="http://schemas.microsoft.com/office/drawing/2014/main" id="{7489B78E-6D3E-29AF-A02F-06C895B0E38B}"/>
              </a:ext>
            </a:extLst>
          </p:cNvPr>
          <p:cNvSpPr/>
          <p:nvPr/>
        </p:nvSpPr>
        <p:spPr>
          <a:xfrm>
            <a:off x="1143000" y="2209800"/>
            <a:ext cx="304800" cy="152400"/>
          </a:xfrm>
          <a:prstGeom prst="right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44096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DFA51-9E40-B3A2-F9A5-7842184128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203DE8-2590-8436-D959-9CC86F6FFB68}"/>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Background</a:t>
            </a:r>
          </a:p>
        </p:txBody>
      </p:sp>
      <p:sp>
        <p:nvSpPr>
          <p:cNvPr id="3" name="Content Placeholder 2">
            <a:extLst>
              <a:ext uri="{FF2B5EF4-FFF2-40B4-BE49-F238E27FC236}">
                <a16:creationId xmlns:a16="http://schemas.microsoft.com/office/drawing/2014/main" id="{A5235BAC-952E-3075-C027-A563EC319C0E}"/>
              </a:ext>
            </a:extLst>
          </p:cNvPr>
          <p:cNvSpPr>
            <a:spLocks noGrp="1"/>
          </p:cNvSpPr>
          <p:nvPr>
            <p:ph idx="1"/>
          </p:nvPr>
        </p:nvSpPr>
        <p:spPr>
          <a:xfrm>
            <a:off x="1295400" y="1447800"/>
            <a:ext cx="7543800" cy="5486400"/>
          </a:xfrm>
        </p:spPr>
        <p:txBody>
          <a:bodyPr>
            <a:normAutofit/>
          </a:bodyPr>
          <a:lstStyle/>
          <a:p>
            <a:pPr marL="0" indent="0">
              <a:buNone/>
            </a:pPr>
            <a:r>
              <a:rPr lang="en-US" sz="1400" dirty="0">
                <a:latin typeface="Times New Roman" panose="02020603050405020304" pitchFamily="18" charset="0"/>
                <a:cs typeface="Times New Roman" panose="02020603050405020304" pitchFamily="18" charset="0"/>
              </a:rPr>
              <a:t>Disproportionate burden of HIV among women has a complex set of socioeconomical factors that make risk reduction efforts challenging. </a:t>
            </a:r>
          </a:p>
          <a:p>
            <a:pPr marL="0" indent="0">
              <a:buNone/>
            </a:pPr>
            <a:endParaRPr lang="en-US" sz="1400" b="1" u="sng" dirty="0">
              <a:latin typeface="Times New Roman" panose="02020603050405020304" pitchFamily="18" charset="0"/>
              <a:cs typeface="Times New Roman" panose="02020603050405020304" pitchFamily="18" charset="0"/>
            </a:endParaRPr>
          </a:p>
          <a:p>
            <a:pPr marL="0" indent="0">
              <a:buNone/>
            </a:pPr>
            <a:r>
              <a:rPr lang="en-US" sz="1400" b="1" u="sng" dirty="0">
                <a:latin typeface="Times New Roman" panose="02020603050405020304" pitchFamily="18" charset="0"/>
                <a:cs typeface="Times New Roman" panose="02020603050405020304" pitchFamily="18" charset="0"/>
              </a:rPr>
              <a:t>Challenges in Mozambique </a:t>
            </a:r>
          </a:p>
          <a:p>
            <a:r>
              <a:rPr lang="en-US" sz="1400" dirty="0">
                <a:latin typeface="Times New Roman" panose="02020603050405020304" pitchFamily="18" charset="0"/>
                <a:cs typeface="Times New Roman" panose="02020603050405020304" pitchFamily="18" charset="0"/>
              </a:rPr>
              <a:t>Human Development Index (HDI) ranked 183 out of 193 countries and territories (UNDP, 2022). </a:t>
            </a:r>
          </a:p>
          <a:p>
            <a:r>
              <a:rPr lang="en-US" sz="1400" dirty="0">
                <a:latin typeface="Times New Roman" panose="02020603050405020304" pitchFamily="18" charset="0"/>
                <a:cs typeface="Times New Roman" panose="02020603050405020304" pitchFamily="18" charset="0"/>
              </a:rPr>
              <a:t>Gender Inequality Index (GII) ranked 118 out of 166 countries (UNDP, 2022). </a:t>
            </a:r>
          </a:p>
          <a:p>
            <a:r>
              <a:rPr lang="en-US" sz="1400" dirty="0">
                <a:latin typeface="Times New Roman" panose="02020603050405020304" pitchFamily="18" charset="0"/>
                <a:cs typeface="Times New Roman" panose="02020603050405020304" pitchFamily="18" charset="0"/>
              </a:rPr>
              <a:t>In 2022, approximately 60% of the population lived in extreme poverty per capita gross national income of USD 420.  (WFP, 2022).</a:t>
            </a:r>
          </a:p>
          <a:p>
            <a:r>
              <a:rPr lang="en-US" sz="1400" dirty="0">
                <a:latin typeface="Times New Roman" panose="02020603050405020304" pitchFamily="18" charset="0"/>
                <a:cs typeface="Times New Roman" panose="02020603050405020304" pitchFamily="18" charset="0"/>
              </a:rPr>
              <a:t>Since 2015, economic downturn, with steep decline in foreign direct investment (Reports indicate the country utilizes </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a:t>
            </a:r>
            <a:r>
              <a:rPr lang="en-US" sz="14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95% of foreign aid towards PMTCT) (WFP, 2022). </a:t>
            </a:r>
          </a:p>
          <a:p>
            <a:r>
              <a:rPr lang="en-US" sz="1400" dirty="0">
                <a:latin typeface="Times New Roman" panose="02020603050405020304" pitchFamily="18" charset="0"/>
                <a:cs typeface="Times New Roman" panose="02020603050405020304" pitchFamily="18" charset="0"/>
              </a:rPr>
              <a:t>Since 2017, armed conflict in Cabo Delgado- Mozambique’s poorest province in terms of Multidimensional Poverty- escalated rapidly, compounding existing vulnerabilities (WFP, 2022). </a:t>
            </a:r>
          </a:p>
          <a:p>
            <a:r>
              <a:rPr lang="en-US" sz="1400" dirty="0">
                <a:latin typeface="Times New Roman" panose="02020603050405020304" pitchFamily="18" charset="0"/>
                <a:cs typeface="Times New Roman" panose="02020603050405020304" pitchFamily="18" charset="0"/>
              </a:rPr>
              <a:t>In 2020, the cascading impacts of COVID-19 caused the economy to contract by a further 1.3 percent, resulting in an estimated 2 million people entering poverty (WFP, 2022).</a:t>
            </a:r>
          </a:p>
          <a:p>
            <a:r>
              <a:rPr lang="en-US" sz="1400" dirty="0">
                <a:latin typeface="Times New Roman" panose="02020603050405020304" pitchFamily="18" charset="0"/>
                <a:cs typeface="Times New Roman" panose="02020603050405020304" pitchFamily="18" charset="0"/>
              </a:rPr>
              <a:t>Food insecurity is a risk factor for HIV infection and a critical barrier to adherence to ART and retention in care (WFP, 2022). </a:t>
            </a:r>
          </a:p>
          <a:p>
            <a:r>
              <a:rPr lang="en-US" sz="1400" dirty="0">
                <a:latin typeface="Times New Roman" panose="02020603050405020304" pitchFamily="18" charset="0"/>
                <a:cs typeface="Times New Roman" panose="02020603050405020304" pitchFamily="18" charset="0"/>
              </a:rPr>
              <a:t>Prevalent discriminatory cultural norms, limited public resources, policy gaps, and a shortage of data impedes the effective inclusion of people with disabilities and the safeguarding of human rights (WFP, 2022).</a:t>
            </a:r>
          </a:p>
        </p:txBody>
      </p:sp>
    </p:spTree>
    <p:custDataLst>
      <p:tags r:id="rId1"/>
    </p:custDataLst>
    <p:extLst>
      <p:ext uri="{BB962C8B-B14F-4D97-AF65-F5344CB8AC3E}">
        <p14:creationId xmlns:p14="http://schemas.microsoft.com/office/powerpoint/2010/main" val="1087249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89531-B77A-9A27-49FB-3B6E9E1954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0560A7-F2F1-8BE9-CBCC-2D44BA815001}"/>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Public Health Significance</a:t>
            </a:r>
          </a:p>
        </p:txBody>
      </p:sp>
      <p:sp>
        <p:nvSpPr>
          <p:cNvPr id="3" name="Content Placeholder 2">
            <a:extLst>
              <a:ext uri="{FF2B5EF4-FFF2-40B4-BE49-F238E27FC236}">
                <a16:creationId xmlns:a16="http://schemas.microsoft.com/office/drawing/2014/main" id="{BC455728-34E6-63FF-C3D3-A3146B083EDD}"/>
              </a:ext>
            </a:extLst>
          </p:cNvPr>
          <p:cNvSpPr>
            <a:spLocks noGrp="1"/>
          </p:cNvSpPr>
          <p:nvPr>
            <p:ph idx="1"/>
          </p:nvPr>
        </p:nvSpPr>
        <p:spPr/>
        <p:txBody>
          <a:bodyPr>
            <a:normAutofit lnSpcReduction="10000"/>
          </a:bodyPr>
          <a:lstStyle/>
          <a:p>
            <a:pPr marL="0" indent="0">
              <a:buNone/>
            </a:pPr>
            <a:r>
              <a:rPr lang="en-US" sz="1400" dirty="0">
                <a:latin typeface="Times New Roman" panose="02020603050405020304" pitchFamily="18" charset="0"/>
                <a:cs typeface="Times New Roman" panose="02020603050405020304" pitchFamily="18" charset="0"/>
              </a:rPr>
              <a:t>Mozambique is one of the poorest countries in the world, where women are especially vulnerable to gender-based discrimination, stigma, sexual violence, socially constructed gender differences (e.g. roles and responsibilities, access to resources, decision-making power) and economic hardship that contribute to high prevalence of HIV. </a:t>
            </a:r>
          </a:p>
          <a:p>
            <a:pPr marL="0" indent="0">
              <a:buNone/>
            </a:pPr>
            <a:endParaRPr lang="en-US"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										</a:t>
            </a:r>
            <a:r>
              <a:rPr lang="en-US" sz="1400" u="sng" dirty="0">
                <a:latin typeface="Times New Roman" panose="02020603050405020304" pitchFamily="18" charset="0"/>
                <a:cs typeface="Times New Roman" panose="02020603050405020304" pitchFamily="18" charset="0"/>
              </a:rPr>
              <a:t>Other contributing factors: </a:t>
            </a:r>
          </a:p>
          <a:p>
            <a:r>
              <a:rPr lang="en-US" sz="1400" dirty="0">
                <a:latin typeface="Times New Roman" panose="02020603050405020304" pitchFamily="18" charset="0"/>
                <a:cs typeface="Times New Roman" panose="02020603050405020304" pitchFamily="18" charset="0"/>
              </a:rPr>
              <a:t>										Individual sociocultural attributes</a:t>
            </a:r>
          </a:p>
          <a:p>
            <a:pPr marL="0" indent="0">
              <a:buNone/>
            </a:pPr>
            <a:r>
              <a:rPr lang="en-US" sz="1400" dirty="0">
                <a:latin typeface="Times New Roman" panose="02020603050405020304" pitchFamily="18" charset="0"/>
                <a:cs typeface="Times New Roman" panose="02020603050405020304" pitchFamily="18" charset="0"/>
              </a:rPr>
              <a:t>										Inadequate health infrastructure</a:t>
            </a:r>
          </a:p>
          <a:p>
            <a:pPr marL="0" indent="0">
              <a:buNone/>
            </a:pPr>
            <a:r>
              <a:rPr lang="en-US" sz="1400" dirty="0">
                <a:latin typeface="Times New Roman" panose="02020603050405020304" pitchFamily="18" charset="0"/>
                <a:cs typeface="Times New Roman" panose="02020603050405020304" pitchFamily="18" charset="0"/>
              </a:rPr>
              <a:t>										Inadequate skilled human resources</a:t>
            </a:r>
          </a:p>
          <a:p>
            <a:pPr marL="0" indent="0">
              <a:buNone/>
            </a:pPr>
            <a:r>
              <a:rPr lang="en-US" sz="1400" dirty="0">
                <a:latin typeface="Times New Roman" panose="02020603050405020304" pitchFamily="18" charset="0"/>
                <a:cs typeface="Times New Roman" panose="02020603050405020304" pitchFamily="18" charset="0"/>
              </a:rPr>
              <a:t>										Age</a:t>
            </a:r>
          </a:p>
          <a:p>
            <a:pPr marL="0" indent="0">
              <a:buNone/>
            </a:pPr>
            <a:r>
              <a:rPr lang="en-US" sz="1400" dirty="0">
                <a:latin typeface="Times New Roman" panose="02020603050405020304" pitchFamily="18" charset="0"/>
                <a:cs typeface="Times New Roman" panose="02020603050405020304" pitchFamily="18" charset="0"/>
              </a:rPr>
              <a:t>										Education</a:t>
            </a:r>
          </a:p>
          <a:p>
            <a:pPr marL="0" indent="0">
              <a:buNone/>
            </a:pPr>
            <a:r>
              <a:rPr lang="en-US" sz="1400" dirty="0">
                <a:latin typeface="Times New Roman" panose="02020603050405020304" pitchFamily="18" charset="0"/>
                <a:cs typeface="Times New Roman" panose="02020603050405020304" pitchFamily="18" charset="0"/>
              </a:rPr>
              <a:t>										Employment</a:t>
            </a:r>
          </a:p>
          <a:p>
            <a:pPr marL="0" indent="0">
              <a:buNone/>
            </a:pPr>
            <a:endParaRPr lang="en-US"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										</a:t>
            </a:r>
            <a:r>
              <a:rPr lang="en-US" sz="1400" b="1" u="sng" dirty="0">
                <a:latin typeface="Times New Roman" panose="02020603050405020304" pitchFamily="18" charset="0"/>
                <a:cs typeface="Times New Roman" panose="02020603050405020304" pitchFamily="18" charset="0"/>
              </a:rPr>
              <a:t>Importance: </a:t>
            </a:r>
          </a:p>
          <a:p>
            <a:pPr marL="0" indent="0">
              <a:buNone/>
            </a:pPr>
            <a:r>
              <a:rPr lang="en-US" sz="1400" dirty="0">
                <a:latin typeface="Times New Roman" panose="02020603050405020304" pitchFamily="18" charset="0"/>
                <a:cs typeface="Times New Roman" panose="02020603050405020304" pitchFamily="18" charset="0"/>
              </a:rPr>
              <a:t>										Continuous monitoring of PMTCT 											programs and EMTCT indicators is 											critical to providing cost-effective 											strategies, policy change, </a:t>
            </a:r>
            <a:r>
              <a:rPr lang="en-US" sz="1400">
                <a:latin typeface="Times New Roman" panose="02020603050405020304" pitchFamily="18" charset="0"/>
                <a:cs typeface="Times New Roman" panose="02020603050405020304" pitchFamily="18" charset="0"/>
              </a:rPr>
              <a:t>and ethical </a:t>
            </a:r>
            <a:r>
              <a:rPr lang="en-US" sz="1400" dirty="0">
                <a:latin typeface="Times New Roman" panose="02020603050405020304" pitchFamily="18" charset="0"/>
                <a:cs typeface="Times New Roman" panose="02020603050405020304" pitchFamily="18" charset="0"/>
              </a:rPr>
              <a:t>guided 									responses. </a:t>
            </a:r>
          </a:p>
        </p:txBody>
      </p:sp>
      <p:pic>
        <p:nvPicPr>
          <p:cNvPr id="4" name="Picture 3">
            <a:extLst>
              <a:ext uri="{FF2B5EF4-FFF2-40B4-BE49-F238E27FC236}">
                <a16:creationId xmlns:a16="http://schemas.microsoft.com/office/drawing/2014/main" id="{70B408A2-E62A-EE70-A524-CEBFB3442551}"/>
              </a:ext>
            </a:extLst>
          </p:cNvPr>
          <p:cNvPicPr>
            <a:picLocks noChangeAspect="1"/>
          </p:cNvPicPr>
          <p:nvPr/>
        </p:nvPicPr>
        <p:blipFill>
          <a:blip r:embed="rId3"/>
          <a:stretch>
            <a:fillRect/>
          </a:stretch>
        </p:blipFill>
        <p:spPr>
          <a:xfrm>
            <a:off x="1371600" y="2667000"/>
            <a:ext cx="3886200" cy="3670300"/>
          </a:xfrm>
          <a:prstGeom prst="rect">
            <a:avLst/>
          </a:prstGeom>
        </p:spPr>
      </p:pic>
      <p:sp>
        <p:nvSpPr>
          <p:cNvPr id="5" name="TextBox 4">
            <a:extLst>
              <a:ext uri="{FF2B5EF4-FFF2-40B4-BE49-F238E27FC236}">
                <a16:creationId xmlns:a16="http://schemas.microsoft.com/office/drawing/2014/main" id="{187B4E5A-B9D8-12E4-2D4A-94A4CAD0C43A}"/>
              </a:ext>
            </a:extLst>
          </p:cNvPr>
          <p:cNvSpPr txBox="1"/>
          <p:nvPr/>
        </p:nvSpPr>
        <p:spPr>
          <a:xfrm>
            <a:off x="1295380" y="6345451"/>
            <a:ext cx="4517327" cy="415498"/>
          </a:xfrm>
          <a:prstGeom prst="rect">
            <a:avLst/>
          </a:prstGeom>
          <a:noFill/>
        </p:spPr>
        <p:txBody>
          <a:bodyPr wrap="none" rtlCol="0">
            <a:spAutoFit/>
          </a:bodyPr>
          <a:lstStyle/>
          <a:p>
            <a:r>
              <a:rPr lang="en-US" sz="1050" kern="100" dirty="0">
                <a:effectLst/>
                <a:latin typeface="Aptos" panose="020B0004020202020204" pitchFamily="34" charset="0"/>
                <a:ea typeface="Aptos" panose="020B0004020202020204" pitchFamily="34" charset="0"/>
                <a:cs typeface="Times New Roman" panose="02020603050405020304" pitchFamily="18" charset="0"/>
              </a:rPr>
              <a:t>Figure 1. Socio-ecological model of retention in care throughout the PMTCT </a:t>
            </a:r>
          </a:p>
          <a:p>
            <a:r>
              <a:rPr lang="en-US" sz="1050" kern="100" dirty="0">
                <a:effectLst/>
                <a:latin typeface="Aptos" panose="020B0004020202020204" pitchFamily="34" charset="0"/>
                <a:ea typeface="Aptos" panose="020B0004020202020204" pitchFamily="34" charset="0"/>
                <a:cs typeface="Times New Roman" panose="02020603050405020304" pitchFamily="18" charset="0"/>
              </a:rPr>
              <a:t>continuum. </a:t>
            </a:r>
            <a:r>
              <a:rPr lang="en-US" sz="1050" i="1" kern="100" dirty="0">
                <a:effectLst/>
                <a:latin typeface="Aptos" panose="020B0004020202020204" pitchFamily="34" charset="0"/>
                <a:ea typeface="Aptos" panose="020B0004020202020204" pitchFamily="34" charset="0"/>
                <a:cs typeface="Times New Roman" panose="02020603050405020304" pitchFamily="18" charset="0"/>
              </a:rPr>
              <a:t>Data Source</a:t>
            </a:r>
            <a:r>
              <a:rPr lang="en-US" sz="1050" kern="100" dirty="0">
                <a:effectLst/>
                <a:latin typeface="Aptos" panose="020B0004020202020204" pitchFamily="34" charset="0"/>
                <a:ea typeface="Aptos" panose="020B0004020202020204" pitchFamily="34" charset="0"/>
                <a:cs typeface="Times New Roman" panose="02020603050405020304" pitchFamily="18" charset="0"/>
              </a:rPr>
              <a:t>: Humphrey, J., et al (2021). </a:t>
            </a:r>
            <a:endParaRPr lang="en-US" sz="1050" dirty="0"/>
          </a:p>
        </p:txBody>
      </p:sp>
    </p:spTree>
    <p:custDataLst>
      <p:tags r:id="rId1"/>
    </p:custDataLst>
    <p:extLst>
      <p:ext uri="{BB962C8B-B14F-4D97-AF65-F5344CB8AC3E}">
        <p14:creationId xmlns:p14="http://schemas.microsoft.com/office/powerpoint/2010/main" val="1001209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45A8B-946C-E721-56A7-8DACCE57F2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7B2B31-16DA-D9F3-53BB-46D90429392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Methodology</a:t>
            </a:r>
          </a:p>
        </p:txBody>
      </p:sp>
      <p:sp>
        <p:nvSpPr>
          <p:cNvPr id="3" name="Content Placeholder 2">
            <a:extLst>
              <a:ext uri="{FF2B5EF4-FFF2-40B4-BE49-F238E27FC236}">
                <a16:creationId xmlns:a16="http://schemas.microsoft.com/office/drawing/2014/main" id="{B470D160-AE24-8291-2741-6021D8EBE321}"/>
              </a:ext>
            </a:extLst>
          </p:cNvPr>
          <p:cNvSpPr>
            <a:spLocks noGrp="1"/>
          </p:cNvSpPr>
          <p:nvPr>
            <p:ph idx="1"/>
          </p:nvPr>
        </p:nvSpPr>
        <p:spPr/>
        <p:txBody>
          <a:bodyPr>
            <a:normAutofit lnSpcReduction="10000"/>
          </a:bodyPr>
          <a:lstStyle/>
          <a:p>
            <a:r>
              <a:rPr lang="en-US" sz="1600" dirty="0">
                <a:latin typeface="Times New Roman" panose="02020603050405020304" pitchFamily="18" charset="0"/>
                <a:cs typeface="Times New Roman" panose="02020603050405020304" pitchFamily="18" charset="0"/>
              </a:rPr>
              <a:t>Secondary data analysis using the Population-based HIV Impact Assessment (PHIA) Mozambique from 2021. </a:t>
            </a:r>
          </a:p>
          <a:p>
            <a:r>
              <a:rPr lang="en-US" sz="1600" dirty="0">
                <a:latin typeface="Times New Roman" panose="02020603050405020304" pitchFamily="18" charset="0"/>
                <a:cs typeface="Times New Roman" panose="02020603050405020304" pitchFamily="18" charset="0"/>
              </a:rPr>
              <a:t>Nationally representative, multi-stage household-based survey to measure the impact of the country’s HIV response. </a:t>
            </a:r>
          </a:p>
          <a:p>
            <a:r>
              <a:rPr lang="en-US" sz="1600" dirty="0">
                <a:latin typeface="Times New Roman" panose="02020603050405020304" pitchFamily="18" charset="0"/>
                <a:cs typeface="Times New Roman" panose="02020603050405020304" pitchFamily="18" charset="0"/>
              </a:rPr>
              <a:t>Led by Mozambique’s Ministry of Health with support from the U.S, President’s Emergency Plan for AIDS Relief (PEPFAR) through the U.S. Centers for Disease Control and Prevention (CDC), and ICAP at Columbia University. </a:t>
            </a:r>
          </a:p>
          <a:p>
            <a:r>
              <a:rPr lang="en-US" sz="1600" dirty="0">
                <a:latin typeface="Times New Roman" panose="02020603050405020304" pitchFamily="18" charset="0"/>
                <a:cs typeface="Times New Roman" panose="02020603050405020304" pitchFamily="18" charset="0"/>
              </a:rPr>
              <a:t>Adults (aged 15 and older) eligible to participate.</a:t>
            </a:r>
          </a:p>
          <a:p>
            <a:r>
              <a:rPr lang="en-US" sz="1600" dirty="0">
                <a:latin typeface="Times New Roman" panose="02020603050405020304" pitchFamily="18" charset="0"/>
                <a:cs typeface="Times New Roman" panose="02020603050405020304" pitchFamily="18" charset="0"/>
              </a:rPr>
              <a:t>Consent provided for interview, home-based HIV testing and counseling, and collection of blood samples for home- and laboratory-based testing. </a:t>
            </a:r>
          </a:p>
          <a:p>
            <a:r>
              <a:rPr lang="en-US" sz="1600" dirty="0">
                <a:latin typeface="Times New Roman" panose="02020603050405020304" pitchFamily="18" charset="0"/>
                <a:cs typeface="Times New Roman" panose="02020603050405020304" pitchFamily="18" charset="0"/>
              </a:rPr>
              <a:t>Among the adult population surveyed, 13.1% (n=2,237) were women who gave birth during the 3 years preceding the survey. </a:t>
            </a:r>
          </a:p>
          <a:p>
            <a:r>
              <a:rPr lang="en-US" sz="1600" dirty="0">
                <a:latin typeface="Times New Roman" panose="02020603050405020304" pitchFamily="18" charset="0"/>
                <a:cs typeface="Times New Roman" panose="02020603050405020304" pitchFamily="18" charset="0"/>
              </a:rPr>
              <a:t>Women who reported giving birth prior to January 1, 2018 or reported no live births were not include in this study. </a:t>
            </a:r>
          </a:p>
          <a:p>
            <a:r>
              <a:rPr lang="en-US" sz="1600" dirty="0">
                <a:latin typeface="Times New Roman" panose="02020603050405020304" pitchFamily="18" charset="0"/>
                <a:cs typeface="Times New Roman" panose="02020603050405020304" pitchFamily="18" charset="0"/>
              </a:rPr>
              <a:t>After exclusion of missing values, the total sample size of this study was 2,065.</a:t>
            </a:r>
          </a:p>
          <a:p>
            <a:endParaRPr lang="en-US" sz="1600" dirty="0">
              <a:latin typeface="Times New Roman" panose="02020603050405020304" pitchFamily="18" charset="0"/>
              <a:cs typeface="Times New Roman" panose="02020603050405020304" pitchFamily="18" charset="0"/>
            </a:endParaRPr>
          </a:p>
          <a:p>
            <a:pPr marL="0" indent="0">
              <a:buNone/>
            </a:pPr>
            <a:r>
              <a:rPr lang="en-US" sz="1600" dirty="0">
                <a:latin typeface="Times New Roman" panose="02020603050405020304" pitchFamily="18" charset="0"/>
                <a:cs typeface="Times New Roman" panose="02020603050405020304" pitchFamily="18" charset="0"/>
              </a:rPr>
              <a:t>IRB approval not required</a:t>
            </a:r>
          </a:p>
        </p:txBody>
      </p:sp>
    </p:spTree>
    <p:custDataLst>
      <p:tags r:id="rId1"/>
    </p:custDataLst>
    <p:extLst>
      <p:ext uri="{BB962C8B-B14F-4D97-AF65-F5344CB8AC3E}">
        <p14:creationId xmlns:p14="http://schemas.microsoft.com/office/powerpoint/2010/main" val="30094416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19701</TotalTime>
  <Words>2222</Words>
  <Application>Microsoft Office PowerPoint</Application>
  <PresentationFormat>On-screen Show (4:3)</PresentationFormat>
  <Paragraphs>178</Paragraphs>
  <Slides>22</Slides>
  <Notes>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22</vt:i4>
      </vt:variant>
    </vt:vector>
  </HeadingPairs>
  <TitlesOfParts>
    <vt:vector size="29" baseType="lpstr">
      <vt:lpstr>Aptos</vt:lpstr>
      <vt:lpstr>Arial</vt:lpstr>
      <vt:lpstr>Georgia</vt:lpstr>
      <vt:lpstr>Times New Roman</vt:lpstr>
      <vt:lpstr>Office Theme</vt:lpstr>
      <vt:lpstr>Custom Design</vt:lpstr>
      <vt:lpstr>1_Custom Design</vt:lpstr>
      <vt:lpstr>Assessing Trends of Mother-to-Child Transmission of HIV in Mozambique</vt:lpstr>
      <vt:lpstr>Disclosure(s)</vt:lpstr>
      <vt:lpstr>Outline</vt:lpstr>
      <vt:lpstr>Competencies / SDG / Variables</vt:lpstr>
      <vt:lpstr>Background</vt:lpstr>
      <vt:lpstr>Background</vt:lpstr>
      <vt:lpstr>Background</vt:lpstr>
      <vt:lpstr>Public Health Significance</vt:lpstr>
      <vt:lpstr>Methodology</vt:lpstr>
      <vt:lpstr>Methodology</vt:lpstr>
      <vt:lpstr>Results</vt:lpstr>
      <vt:lpstr>Results</vt:lpstr>
      <vt:lpstr>Results</vt:lpstr>
      <vt:lpstr>Results</vt:lpstr>
      <vt:lpstr>Results</vt:lpstr>
      <vt:lpstr>Discussion</vt:lpstr>
      <vt:lpstr>Limitations</vt:lpstr>
      <vt:lpstr>Public Health Lessons Learned</vt:lpstr>
      <vt:lpstr>Recommendations/Future Work</vt:lpstr>
      <vt:lpstr>ePortfolio Link</vt:lpstr>
      <vt:lpstr>Reference</vt:lpstr>
      <vt:lpstr>Questions?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Brittany Boyd</dc:creator>
  <cp:lastModifiedBy>Laura Iannopollo</cp:lastModifiedBy>
  <cp:revision>28</cp:revision>
  <dcterms:created xsi:type="dcterms:W3CDTF">2011-10-13T14:42:57Z</dcterms:created>
  <dcterms:modified xsi:type="dcterms:W3CDTF">2025-05-06T22:30:00Z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FE26281A-398E-49BD-A9BE-E245AA1DA921</vt:lpwstr>
  </property>
  <property fmtid="{D5CDD505-2E9C-101B-9397-08002B2CF9AE}" pid="3" name="ArticulatePath">
    <vt:lpwstr>UWFClassicPresentationTemplate1 (1)</vt:lpwstr>
  </property>
</Properties>
</file>